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78" r:id="rId10"/>
    <p:sldId id="263" r:id="rId11"/>
    <p:sldId id="264" r:id="rId12"/>
    <p:sldId id="266" r:id="rId13"/>
    <p:sldId id="267" r:id="rId14"/>
    <p:sldId id="268" r:id="rId15"/>
    <p:sldId id="269" r:id="rId16"/>
    <p:sldId id="270" r:id="rId17"/>
    <p:sldId id="271" r:id="rId18"/>
    <p:sldId id="272" r:id="rId19"/>
    <p:sldId id="273" r:id="rId20"/>
    <p:sldId id="274" r:id="rId21"/>
    <p:sldId id="275" r:id="rId22"/>
    <p:sldId id="276" r:id="rId23"/>
    <p:sldId id="279" r:id="rId24"/>
    <p:sldId id="277" r:id="rId25"/>
    <p:sldId id="280" r:id="rId26"/>
    <p:sldId id="281" r:id="rId27"/>
    <p:sldId id="282" r:id="rId28"/>
    <p:sldId id="283" r:id="rId29"/>
    <p:sldId id="284" r:id="rId30"/>
    <p:sldId id="285" r:id="rId31"/>
    <p:sldId id="286" r:id="rId32"/>
    <p:sldId id="287" r:id="rId33"/>
    <p:sldId id="288" r:id="rId34"/>
    <p:sldId id="427" r:id="rId35"/>
    <p:sldId id="289" r:id="rId36"/>
    <p:sldId id="290" r:id="rId37"/>
    <p:sldId id="291" r:id="rId38"/>
    <p:sldId id="292" r:id="rId39"/>
    <p:sldId id="293" r:id="rId40"/>
    <p:sldId id="294" r:id="rId41"/>
    <p:sldId id="296" r:id="rId42"/>
    <p:sldId id="295" r:id="rId43"/>
    <p:sldId id="297" r:id="rId44"/>
    <p:sldId id="298" r:id="rId45"/>
    <p:sldId id="299" r:id="rId46"/>
    <p:sldId id="300" r:id="rId47"/>
    <p:sldId id="301" r:id="rId48"/>
    <p:sldId id="302" r:id="rId49"/>
    <p:sldId id="303" r:id="rId50"/>
    <p:sldId id="304" r:id="rId51"/>
    <p:sldId id="305" r:id="rId52"/>
    <p:sldId id="306" r:id="rId53"/>
    <p:sldId id="307" r:id="rId54"/>
    <p:sldId id="309" r:id="rId55"/>
    <p:sldId id="310" r:id="rId56"/>
    <p:sldId id="308" r:id="rId57"/>
    <p:sldId id="311" r:id="rId58"/>
    <p:sldId id="313" r:id="rId59"/>
    <p:sldId id="312" r:id="rId60"/>
    <p:sldId id="314" r:id="rId61"/>
    <p:sldId id="315" r:id="rId62"/>
    <p:sldId id="316" r:id="rId63"/>
    <p:sldId id="317" r:id="rId64"/>
    <p:sldId id="318" r:id="rId65"/>
    <p:sldId id="335" r:id="rId66"/>
    <p:sldId id="319" r:id="rId67"/>
    <p:sldId id="320" r:id="rId68"/>
    <p:sldId id="321" r:id="rId69"/>
    <p:sldId id="322" r:id="rId70"/>
    <p:sldId id="323" r:id="rId71"/>
    <p:sldId id="324" r:id="rId72"/>
    <p:sldId id="325" r:id="rId73"/>
    <p:sldId id="326" r:id="rId74"/>
    <p:sldId id="327" r:id="rId75"/>
    <p:sldId id="328" r:id="rId76"/>
    <p:sldId id="329" r:id="rId77"/>
    <p:sldId id="330" r:id="rId78"/>
    <p:sldId id="331" r:id="rId79"/>
    <p:sldId id="332" r:id="rId80"/>
    <p:sldId id="333" r:id="rId81"/>
    <p:sldId id="334"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3" r:id="rId108"/>
    <p:sldId id="361" r:id="rId109"/>
    <p:sldId id="362" r:id="rId110"/>
    <p:sldId id="364" r:id="rId111"/>
    <p:sldId id="365" r:id="rId112"/>
    <p:sldId id="366" r:id="rId113"/>
    <p:sldId id="367" r:id="rId114"/>
    <p:sldId id="369" r:id="rId115"/>
    <p:sldId id="370" r:id="rId116"/>
    <p:sldId id="368" r:id="rId117"/>
    <p:sldId id="371" r:id="rId118"/>
    <p:sldId id="372" r:id="rId119"/>
    <p:sldId id="373" r:id="rId120"/>
    <p:sldId id="374" r:id="rId121"/>
    <p:sldId id="375" r:id="rId122"/>
    <p:sldId id="376" r:id="rId123"/>
    <p:sldId id="377" r:id="rId124"/>
    <p:sldId id="378" r:id="rId125"/>
    <p:sldId id="380" r:id="rId126"/>
    <p:sldId id="381" r:id="rId127"/>
    <p:sldId id="379" r:id="rId128"/>
    <p:sldId id="388" r:id="rId129"/>
    <p:sldId id="382" r:id="rId130"/>
    <p:sldId id="383" r:id="rId131"/>
    <p:sldId id="384" r:id="rId132"/>
    <p:sldId id="385" r:id="rId133"/>
    <p:sldId id="386" r:id="rId134"/>
    <p:sldId id="387"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10" r:id="rId155"/>
    <p:sldId id="408" r:id="rId156"/>
    <p:sldId id="409" r:id="rId157"/>
    <p:sldId id="411" r:id="rId158"/>
    <p:sldId id="412" r:id="rId159"/>
    <p:sldId id="413" r:id="rId160"/>
    <p:sldId id="414" r:id="rId161"/>
    <p:sldId id="415" r:id="rId162"/>
    <p:sldId id="416" r:id="rId163"/>
    <p:sldId id="417" r:id="rId164"/>
    <p:sldId id="418" r:id="rId165"/>
    <p:sldId id="419" r:id="rId166"/>
    <p:sldId id="420" r:id="rId167"/>
    <p:sldId id="421" r:id="rId168"/>
    <p:sldId id="422" r:id="rId169"/>
    <p:sldId id="425" r:id="rId170"/>
    <p:sldId id="423" r:id="rId171"/>
    <p:sldId id="428" r:id="rId172"/>
    <p:sldId id="429" r:id="rId173"/>
    <p:sldId id="426" r:id="rId174"/>
    <p:sldId id="424" r:id="rId175"/>
  </p:sldIdLst>
  <p:sldSz cx="9144000" cy="6858000" type="screen4x3"/>
  <p:notesSz cx="6735763" cy="98663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p:cViewPr varScale="1">
        <p:scale>
          <a:sx n="69" d="100"/>
          <a:sy n="69" d="100"/>
        </p:scale>
        <p:origin x="-179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slide" Target="slides/slide168.xml"/><Relationship Id="rId177"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F4B5964-FA6F-4B8F-80A1-787C9DBBA6CF}" type="datetimeFigureOut">
              <a:rPr lang="it-IT" smtClean="0"/>
              <a:t>24/03/2020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6DB350D-F943-4134-A776-564E4F58E491}" type="slidenum">
              <a:rPr lang="it-IT" smtClean="0"/>
              <a:t>‹N›</a:t>
            </a:fld>
            <a:endParaRPr lang="it-IT"/>
          </a:p>
        </p:txBody>
      </p:sp>
    </p:spTree>
    <p:extLst>
      <p:ext uri="{BB962C8B-B14F-4D97-AF65-F5344CB8AC3E}">
        <p14:creationId xmlns:p14="http://schemas.microsoft.com/office/powerpoint/2010/main" val="1508103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F4B5964-FA6F-4B8F-80A1-787C9DBBA6CF}" type="datetimeFigureOut">
              <a:rPr lang="it-IT" smtClean="0"/>
              <a:t>24/03/2020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6DB350D-F943-4134-A776-564E4F58E491}" type="slidenum">
              <a:rPr lang="it-IT" smtClean="0"/>
              <a:t>‹N›</a:t>
            </a:fld>
            <a:endParaRPr lang="it-IT"/>
          </a:p>
        </p:txBody>
      </p:sp>
    </p:spTree>
    <p:extLst>
      <p:ext uri="{BB962C8B-B14F-4D97-AF65-F5344CB8AC3E}">
        <p14:creationId xmlns:p14="http://schemas.microsoft.com/office/powerpoint/2010/main" val="2240535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F4B5964-FA6F-4B8F-80A1-787C9DBBA6CF}" type="datetimeFigureOut">
              <a:rPr lang="it-IT" smtClean="0"/>
              <a:t>24/03/2020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6DB350D-F943-4134-A776-564E4F58E491}" type="slidenum">
              <a:rPr lang="it-IT" smtClean="0"/>
              <a:t>‹N›</a:t>
            </a:fld>
            <a:endParaRPr lang="it-IT"/>
          </a:p>
        </p:txBody>
      </p:sp>
    </p:spTree>
    <p:extLst>
      <p:ext uri="{BB962C8B-B14F-4D97-AF65-F5344CB8AC3E}">
        <p14:creationId xmlns:p14="http://schemas.microsoft.com/office/powerpoint/2010/main" val="2853803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F4B5964-FA6F-4B8F-80A1-787C9DBBA6CF}" type="datetimeFigureOut">
              <a:rPr lang="it-IT" smtClean="0"/>
              <a:t>24/03/2020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6DB350D-F943-4134-A776-564E4F58E491}" type="slidenum">
              <a:rPr lang="it-IT" smtClean="0"/>
              <a:t>‹N›</a:t>
            </a:fld>
            <a:endParaRPr lang="it-IT"/>
          </a:p>
        </p:txBody>
      </p:sp>
    </p:spTree>
    <p:extLst>
      <p:ext uri="{BB962C8B-B14F-4D97-AF65-F5344CB8AC3E}">
        <p14:creationId xmlns:p14="http://schemas.microsoft.com/office/powerpoint/2010/main" val="895739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F4B5964-FA6F-4B8F-80A1-787C9DBBA6CF}" type="datetimeFigureOut">
              <a:rPr lang="it-IT" smtClean="0"/>
              <a:t>24/03/2020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6DB350D-F943-4134-A776-564E4F58E491}" type="slidenum">
              <a:rPr lang="it-IT" smtClean="0"/>
              <a:t>‹N›</a:t>
            </a:fld>
            <a:endParaRPr lang="it-IT"/>
          </a:p>
        </p:txBody>
      </p:sp>
    </p:spTree>
    <p:extLst>
      <p:ext uri="{BB962C8B-B14F-4D97-AF65-F5344CB8AC3E}">
        <p14:creationId xmlns:p14="http://schemas.microsoft.com/office/powerpoint/2010/main" val="2737394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F4B5964-FA6F-4B8F-80A1-787C9DBBA6CF}" type="datetimeFigureOut">
              <a:rPr lang="it-IT" smtClean="0"/>
              <a:t>24/03/2020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6DB350D-F943-4134-A776-564E4F58E491}" type="slidenum">
              <a:rPr lang="it-IT" smtClean="0"/>
              <a:t>‹N›</a:t>
            </a:fld>
            <a:endParaRPr lang="it-IT"/>
          </a:p>
        </p:txBody>
      </p:sp>
    </p:spTree>
    <p:extLst>
      <p:ext uri="{BB962C8B-B14F-4D97-AF65-F5344CB8AC3E}">
        <p14:creationId xmlns:p14="http://schemas.microsoft.com/office/powerpoint/2010/main" val="369354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F4B5964-FA6F-4B8F-80A1-787C9DBBA6CF}" type="datetimeFigureOut">
              <a:rPr lang="it-IT" smtClean="0"/>
              <a:t>24/03/2020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6DB350D-F943-4134-A776-564E4F58E491}" type="slidenum">
              <a:rPr lang="it-IT" smtClean="0"/>
              <a:t>‹N›</a:t>
            </a:fld>
            <a:endParaRPr lang="it-IT"/>
          </a:p>
        </p:txBody>
      </p:sp>
    </p:spTree>
    <p:extLst>
      <p:ext uri="{BB962C8B-B14F-4D97-AF65-F5344CB8AC3E}">
        <p14:creationId xmlns:p14="http://schemas.microsoft.com/office/powerpoint/2010/main" val="1071172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F4B5964-FA6F-4B8F-80A1-787C9DBBA6CF}" type="datetimeFigureOut">
              <a:rPr lang="it-IT" smtClean="0"/>
              <a:t>24/03/2020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6DB350D-F943-4134-A776-564E4F58E491}" type="slidenum">
              <a:rPr lang="it-IT" smtClean="0"/>
              <a:t>‹N›</a:t>
            </a:fld>
            <a:endParaRPr lang="it-IT"/>
          </a:p>
        </p:txBody>
      </p:sp>
    </p:spTree>
    <p:extLst>
      <p:ext uri="{BB962C8B-B14F-4D97-AF65-F5344CB8AC3E}">
        <p14:creationId xmlns:p14="http://schemas.microsoft.com/office/powerpoint/2010/main" val="972872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F4B5964-FA6F-4B8F-80A1-787C9DBBA6CF}" type="datetimeFigureOut">
              <a:rPr lang="it-IT" smtClean="0"/>
              <a:t>24/03/2020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6DB350D-F943-4134-A776-564E4F58E491}" type="slidenum">
              <a:rPr lang="it-IT" smtClean="0"/>
              <a:t>‹N›</a:t>
            </a:fld>
            <a:endParaRPr lang="it-IT"/>
          </a:p>
        </p:txBody>
      </p:sp>
    </p:spTree>
    <p:extLst>
      <p:ext uri="{BB962C8B-B14F-4D97-AF65-F5344CB8AC3E}">
        <p14:creationId xmlns:p14="http://schemas.microsoft.com/office/powerpoint/2010/main" val="3696345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F4B5964-FA6F-4B8F-80A1-787C9DBBA6CF}" type="datetimeFigureOut">
              <a:rPr lang="it-IT" smtClean="0"/>
              <a:t>24/03/2020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6DB350D-F943-4134-A776-564E4F58E491}" type="slidenum">
              <a:rPr lang="it-IT" smtClean="0"/>
              <a:t>‹N›</a:t>
            </a:fld>
            <a:endParaRPr lang="it-IT"/>
          </a:p>
        </p:txBody>
      </p:sp>
    </p:spTree>
    <p:extLst>
      <p:ext uri="{BB962C8B-B14F-4D97-AF65-F5344CB8AC3E}">
        <p14:creationId xmlns:p14="http://schemas.microsoft.com/office/powerpoint/2010/main" val="4079193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F4B5964-FA6F-4B8F-80A1-787C9DBBA6CF}" type="datetimeFigureOut">
              <a:rPr lang="it-IT" smtClean="0"/>
              <a:t>24/03/2020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6DB350D-F943-4134-A776-564E4F58E491}" type="slidenum">
              <a:rPr lang="it-IT" smtClean="0"/>
              <a:t>‹N›</a:t>
            </a:fld>
            <a:endParaRPr lang="it-IT"/>
          </a:p>
        </p:txBody>
      </p:sp>
    </p:spTree>
    <p:extLst>
      <p:ext uri="{BB962C8B-B14F-4D97-AF65-F5344CB8AC3E}">
        <p14:creationId xmlns:p14="http://schemas.microsoft.com/office/powerpoint/2010/main" val="1838178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4B5964-FA6F-4B8F-80A1-787C9DBBA6CF}" type="datetimeFigureOut">
              <a:rPr lang="it-IT" smtClean="0"/>
              <a:t>24/03/2020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DB350D-F943-4134-A776-564E4F58E491}" type="slidenum">
              <a:rPr lang="it-IT" smtClean="0"/>
              <a:t>‹N›</a:t>
            </a:fld>
            <a:endParaRPr lang="it-IT"/>
          </a:p>
        </p:txBody>
      </p:sp>
    </p:spTree>
    <p:extLst>
      <p:ext uri="{BB962C8B-B14F-4D97-AF65-F5344CB8AC3E}">
        <p14:creationId xmlns:p14="http://schemas.microsoft.com/office/powerpoint/2010/main" val="2254046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Diritto commerciale</a:t>
            </a:r>
            <a:endParaRPr lang="it-IT" dirty="0"/>
          </a:p>
        </p:txBody>
      </p:sp>
      <p:sp>
        <p:nvSpPr>
          <p:cNvPr id="3" name="Sottotitolo 2"/>
          <p:cNvSpPr>
            <a:spLocks noGrp="1"/>
          </p:cNvSpPr>
          <p:nvPr>
            <p:ph type="subTitle" idx="1"/>
          </p:nvPr>
        </p:nvSpPr>
        <p:spPr/>
        <p:txBody>
          <a:bodyPr/>
          <a:lstStyle/>
          <a:p>
            <a:r>
              <a:rPr lang="it-IT" dirty="0" smtClean="0"/>
              <a:t>Anno accademico 2018-2019</a:t>
            </a:r>
          </a:p>
          <a:p>
            <a:endParaRPr lang="it-IT" dirty="0"/>
          </a:p>
        </p:txBody>
      </p:sp>
    </p:spTree>
    <p:extLst>
      <p:ext uri="{BB962C8B-B14F-4D97-AF65-F5344CB8AC3E}">
        <p14:creationId xmlns:p14="http://schemas.microsoft.com/office/powerpoint/2010/main" val="2902358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L’impresa 6</a:t>
            </a:r>
            <a:r>
              <a:rPr lang="it-IT" dirty="0" smtClean="0"/>
              <a:t> (87-111)</a:t>
            </a:r>
            <a:endParaRPr lang="it-IT" dirty="0"/>
          </a:p>
        </p:txBody>
      </p:sp>
      <p:sp>
        <p:nvSpPr>
          <p:cNvPr id="3" name="Segnaposto contenuto 2"/>
          <p:cNvSpPr>
            <a:spLocks noGrp="1"/>
          </p:cNvSpPr>
          <p:nvPr>
            <p:ph idx="1"/>
          </p:nvPr>
        </p:nvSpPr>
        <p:spPr/>
        <p:txBody>
          <a:bodyPr>
            <a:normAutofit fontScale="92500" lnSpcReduction="20000"/>
          </a:bodyPr>
          <a:lstStyle/>
          <a:p>
            <a:r>
              <a:rPr lang="it-IT" sz="2800" b="1" dirty="0"/>
              <a:t>L’ACQUISTO DELLA CAPACITA’ DI IMPRENDITORE</a:t>
            </a:r>
            <a:endParaRPr lang="it-IT" sz="2800" dirty="0"/>
          </a:p>
          <a:p>
            <a:r>
              <a:rPr lang="it-IT" dirty="0" smtClean="0"/>
              <a:t>L’imputazione dell’attività di impresa</a:t>
            </a:r>
          </a:p>
          <a:p>
            <a:r>
              <a:rPr lang="it-IT" dirty="0" smtClean="0"/>
              <a:t>Il criterio sostanziale, direzione; e quello formale, spendita del nome, art. 1705 c.c.</a:t>
            </a:r>
          </a:p>
          <a:p>
            <a:r>
              <a:rPr lang="it-IT" dirty="0" smtClean="0"/>
              <a:t>Le soluzioni; la teoria dell’imprenditore occulto; critiche; </a:t>
            </a:r>
          </a:p>
          <a:p>
            <a:pPr lvl="1"/>
            <a:r>
              <a:rPr lang="it-IT" dirty="0" smtClean="0"/>
              <a:t>v. ora anche la società unipersonale, indici formali</a:t>
            </a:r>
          </a:p>
          <a:p>
            <a:pPr lvl="1"/>
            <a:r>
              <a:rPr lang="it-IT" dirty="0" smtClean="0"/>
              <a:t>L’art. 147.5 </a:t>
            </a:r>
            <a:r>
              <a:rPr lang="it-IT" dirty="0" err="1" smtClean="0"/>
              <a:t>l.f.</a:t>
            </a:r>
            <a:endParaRPr lang="it-IT" dirty="0" smtClean="0"/>
          </a:p>
          <a:p>
            <a:pPr lvl="1"/>
            <a:r>
              <a:rPr lang="it-IT" dirty="0" smtClean="0"/>
              <a:t>La disciplina della direzione e coordinamento;  art. 2497 ss. c.c.</a:t>
            </a:r>
          </a:p>
          <a:p>
            <a:r>
              <a:rPr lang="it-IT" dirty="0" smtClean="0"/>
              <a:t>L’impresa fiancheggiatrice</a:t>
            </a:r>
            <a:endParaRPr lang="it-IT" dirty="0"/>
          </a:p>
        </p:txBody>
      </p:sp>
    </p:spTree>
    <p:extLst>
      <p:ext uri="{BB962C8B-B14F-4D97-AF65-F5344CB8AC3E}">
        <p14:creationId xmlns:p14="http://schemas.microsoft.com/office/powerpoint/2010/main" val="236395008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Gli organi. I modelli organizzativi</a:t>
            </a:r>
            <a:endParaRPr lang="it-IT" dirty="0"/>
          </a:p>
        </p:txBody>
      </p:sp>
      <p:sp>
        <p:nvSpPr>
          <p:cNvPr id="3" name="Segnaposto contenuto 2"/>
          <p:cNvSpPr>
            <a:spLocks noGrp="1"/>
          </p:cNvSpPr>
          <p:nvPr>
            <p:ph idx="1"/>
          </p:nvPr>
        </p:nvSpPr>
        <p:spPr/>
        <p:txBody>
          <a:bodyPr>
            <a:normAutofit fontScale="62500" lnSpcReduction="20000"/>
          </a:bodyPr>
          <a:lstStyle/>
          <a:p>
            <a:r>
              <a:rPr lang="it-IT" dirty="0"/>
              <a:t>Gli organi della s.p.a., a) assemblea con funzioni deliberative; b) amm ri con competenze gestionali, poteri di rappresentanza e compito di attuazione delle delibere sub a) + c) organo di controllo interno </a:t>
            </a:r>
            <a:endParaRPr lang="it-IT" dirty="0" smtClean="0"/>
          </a:p>
          <a:p>
            <a:r>
              <a:rPr lang="it-IT" dirty="0" smtClean="0"/>
              <a:t>I </a:t>
            </a:r>
            <a:r>
              <a:rPr lang="it-IT" dirty="0"/>
              <a:t>modelli di amministrazione e controllo nel c.c., fra organo amm vo e collegio sindacale (dove </a:t>
            </a:r>
            <a:r>
              <a:rPr lang="it-IT" dirty="0" smtClean="0"/>
              <a:t>però </a:t>
            </a:r>
            <a:r>
              <a:rPr lang="it-IT" dirty="0"/>
              <a:t>il controllo contabile a partire dal TUF va al revisore contabile od alla società di revisione) </a:t>
            </a:r>
            <a:endParaRPr lang="it-IT" dirty="0" smtClean="0"/>
          </a:p>
          <a:p>
            <a:pPr marL="0" indent="0">
              <a:buNone/>
            </a:pPr>
            <a:r>
              <a:rPr lang="it-IT" dirty="0" smtClean="0"/>
              <a:t>	A </a:t>
            </a:r>
            <a:r>
              <a:rPr lang="it-IT" dirty="0"/>
              <a:t>questo primo modello, (i) “tradizionale”, si affiancano quello </a:t>
            </a:r>
            <a:endParaRPr lang="it-IT" dirty="0" smtClean="0"/>
          </a:p>
          <a:p>
            <a:r>
              <a:rPr lang="it-IT" dirty="0" smtClean="0"/>
              <a:t>(</a:t>
            </a:r>
            <a:r>
              <a:rPr lang="it-IT" dirty="0"/>
              <a:t>ii) “dualistico” (=consiglio di sorveglianza + consiglio di gestione, </a:t>
            </a:r>
            <a:r>
              <a:rPr lang="it-IT" i="1" dirty="0" err="1"/>
              <a:t>Aufsichtsrat</a:t>
            </a:r>
            <a:r>
              <a:rPr lang="it-IT" i="1" dirty="0"/>
              <a:t> </a:t>
            </a:r>
            <a:r>
              <a:rPr lang="it-IT" dirty="0"/>
              <a:t>e </a:t>
            </a:r>
            <a:r>
              <a:rPr lang="it-IT" i="1" dirty="0" err="1"/>
              <a:t>Vorstand</a:t>
            </a:r>
            <a:r>
              <a:rPr lang="it-IT" dirty="0"/>
              <a:t>)</a:t>
            </a:r>
            <a:r>
              <a:rPr lang="it-IT" i="1" dirty="0"/>
              <a:t> </a:t>
            </a:r>
            <a:r>
              <a:rPr lang="it-IT" dirty="0"/>
              <a:t>caratterizzato dalla nomina del secondo ad opera del primo e devoluzione al secondo di competenze, come l’approvazione del bilancio, già assembleari; </a:t>
            </a:r>
            <a:endParaRPr lang="it-IT" dirty="0" smtClean="0"/>
          </a:p>
          <a:p>
            <a:r>
              <a:rPr lang="it-IT" dirty="0" smtClean="0"/>
              <a:t>e </a:t>
            </a:r>
            <a:r>
              <a:rPr lang="it-IT" dirty="0"/>
              <a:t>quello (iii) “monistico”, di ispirazione anglosassone, dove al consiglio di amministrazione si affianca un comitato per il controllo della gestione (</a:t>
            </a:r>
            <a:r>
              <a:rPr lang="it-IT" i="1" dirty="0"/>
              <a:t>audit committee</a:t>
            </a:r>
            <a:r>
              <a:rPr lang="it-IT" dirty="0"/>
              <a:t>) costituito al suo interno e con caratteri di indipendenza e di professionalità. Ma anche qui il controllo contabile è esterno.</a:t>
            </a:r>
          </a:p>
        </p:txBody>
      </p:sp>
    </p:spTree>
    <p:extLst>
      <p:ext uri="{BB962C8B-B14F-4D97-AF65-F5344CB8AC3E}">
        <p14:creationId xmlns:p14="http://schemas.microsoft.com/office/powerpoint/2010/main" val="189042162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L’assemblea </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Nozione e distinzioni</a:t>
            </a:r>
          </a:p>
          <a:p>
            <a:r>
              <a:rPr lang="it-IT" dirty="0"/>
              <a:t>la nozione di assemblea, emanazione dei soci Il principio </a:t>
            </a:r>
            <a:r>
              <a:rPr lang="it-IT" dirty="0" smtClean="0"/>
              <a:t>maggioritario, art. 2377.1</a:t>
            </a:r>
          </a:p>
          <a:p>
            <a:r>
              <a:rPr lang="it-IT" dirty="0"/>
              <a:t> Le competenze dell’</a:t>
            </a:r>
            <a:r>
              <a:rPr lang="it-IT" i="1" dirty="0"/>
              <a:t>assemblea ordinaria</a:t>
            </a:r>
            <a:r>
              <a:rPr lang="it-IT" dirty="0"/>
              <a:t> </a:t>
            </a:r>
            <a:r>
              <a:rPr lang="it-IT" dirty="0" smtClean="0"/>
              <a:t>nei </a:t>
            </a:r>
            <a:r>
              <a:rPr lang="it-IT" dirty="0"/>
              <a:t>modelli (i) e (iii): </a:t>
            </a:r>
            <a:endParaRPr lang="it-IT" dirty="0" smtClean="0"/>
          </a:p>
          <a:p>
            <a:pPr lvl="1"/>
            <a:r>
              <a:rPr lang="it-IT" dirty="0" smtClean="0"/>
              <a:t>art</a:t>
            </a:r>
            <a:r>
              <a:rPr lang="it-IT" dirty="0"/>
              <a:t>. 2364, attraverso il cui n. 5 sono venute meno le competenze </a:t>
            </a:r>
            <a:r>
              <a:rPr lang="it-IT" dirty="0" err="1"/>
              <a:t>gestorie</a:t>
            </a:r>
            <a:r>
              <a:rPr lang="it-IT" dirty="0"/>
              <a:t> del passato </a:t>
            </a:r>
            <a:endParaRPr lang="it-IT" dirty="0" smtClean="0"/>
          </a:p>
          <a:p>
            <a:pPr lvl="1"/>
            <a:r>
              <a:rPr lang="it-IT" dirty="0" smtClean="0"/>
              <a:t>art</a:t>
            </a:r>
            <a:r>
              <a:rPr lang="it-IT" dirty="0"/>
              <a:t>. 2380-</a:t>
            </a:r>
            <a:r>
              <a:rPr lang="it-IT" i="1" dirty="0"/>
              <a:t>bis</a:t>
            </a:r>
            <a:r>
              <a:rPr lang="it-IT" dirty="0"/>
              <a:t> e le sue due preposizioni normative: (i) “la gestione dell’impresa spetta esclusivamente agli amministratori”, dove le decisioni dell’assemblea in materie demandate a questa dalla legge, come l’acquisto di azioni proprie, art. 2357, oppure dallo statuto, ex art. 2364, n. 5, hanno natura meramente autorizzativa; (ii) “i quali compiono le operazioni necessarie per l’attuazione dell’oggetto sociale”=gestione</a:t>
            </a:r>
          </a:p>
        </p:txBody>
      </p:sp>
    </p:spTree>
    <p:extLst>
      <p:ext uri="{BB962C8B-B14F-4D97-AF65-F5344CB8AC3E}">
        <p14:creationId xmlns:p14="http://schemas.microsoft.com/office/powerpoint/2010/main" val="87810659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L’assemblea </a:t>
            </a:r>
            <a:endParaRPr lang="it-IT" dirty="0"/>
          </a:p>
        </p:txBody>
      </p:sp>
      <p:sp>
        <p:nvSpPr>
          <p:cNvPr id="3" name="Segnaposto contenuto 2"/>
          <p:cNvSpPr>
            <a:spLocks noGrp="1"/>
          </p:cNvSpPr>
          <p:nvPr>
            <p:ph idx="1"/>
          </p:nvPr>
        </p:nvSpPr>
        <p:spPr/>
        <p:txBody>
          <a:bodyPr/>
          <a:lstStyle/>
          <a:p>
            <a:r>
              <a:rPr lang="it-IT" dirty="0" smtClean="0"/>
              <a:t>Azionisti e </a:t>
            </a:r>
            <a:r>
              <a:rPr lang="it-IT" dirty="0" err="1" smtClean="0"/>
              <a:t>managers</a:t>
            </a:r>
            <a:r>
              <a:rPr lang="it-IT" dirty="0" smtClean="0"/>
              <a:t> </a:t>
            </a:r>
            <a:r>
              <a:rPr lang="it-IT" dirty="0"/>
              <a:t>(i) the collective action problem; (ii) </a:t>
            </a:r>
            <a:r>
              <a:rPr lang="it-IT" dirty="0" err="1"/>
              <a:t>asymmetric</a:t>
            </a:r>
            <a:r>
              <a:rPr lang="it-IT" dirty="0"/>
              <a:t> information; and (iii) </a:t>
            </a:r>
            <a:r>
              <a:rPr lang="it-IT" dirty="0" err="1"/>
              <a:t>principal</a:t>
            </a:r>
            <a:r>
              <a:rPr lang="it-IT" dirty="0"/>
              <a:t>/agent </a:t>
            </a:r>
            <a:r>
              <a:rPr lang="it-IT" dirty="0" smtClean="0"/>
              <a:t>dilemma</a:t>
            </a:r>
          </a:p>
          <a:p>
            <a:r>
              <a:rPr lang="it-IT" dirty="0" smtClean="0"/>
              <a:t>US, UE ed Italia: strong </a:t>
            </a:r>
            <a:r>
              <a:rPr lang="it-IT" dirty="0" err="1" smtClean="0"/>
              <a:t>owners</a:t>
            </a:r>
            <a:r>
              <a:rPr lang="it-IT" dirty="0" smtClean="0"/>
              <a:t> and </a:t>
            </a:r>
            <a:r>
              <a:rPr lang="it-IT" dirty="0" err="1" smtClean="0"/>
              <a:t>weak</a:t>
            </a:r>
            <a:r>
              <a:rPr lang="it-IT" dirty="0" smtClean="0"/>
              <a:t> </a:t>
            </a:r>
            <a:r>
              <a:rPr lang="it-IT" dirty="0" err="1" smtClean="0"/>
              <a:t>managers</a:t>
            </a:r>
            <a:r>
              <a:rPr lang="it-IT" dirty="0" smtClean="0"/>
              <a:t>?</a:t>
            </a:r>
          </a:p>
          <a:p>
            <a:r>
              <a:rPr lang="it-IT" dirty="0" smtClean="0"/>
              <a:t>L’assemblea straordinaria: le competenze</a:t>
            </a:r>
          </a:p>
          <a:p>
            <a:pPr lvl="1"/>
            <a:r>
              <a:rPr lang="it-IT" dirty="0" smtClean="0"/>
              <a:t>Art. 2365.1</a:t>
            </a:r>
          </a:p>
          <a:p>
            <a:pPr lvl="1"/>
            <a:r>
              <a:rPr lang="it-IT" dirty="0" smtClean="0"/>
              <a:t>Art. 2365.2 spostamento </a:t>
            </a:r>
            <a:r>
              <a:rPr lang="it-IT" smtClean="0"/>
              <a:t>di competenze</a:t>
            </a:r>
            <a:endParaRPr lang="it-IT" dirty="0"/>
          </a:p>
        </p:txBody>
      </p:sp>
    </p:spTree>
    <p:extLst>
      <p:ext uri="{BB962C8B-B14F-4D97-AF65-F5344CB8AC3E}">
        <p14:creationId xmlns:p14="http://schemas.microsoft.com/office/powerpoint/2010/main" val="140251899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procedimento assembleare</a:t>
            </a:r>
            <a:endParaRPr lang="it-IT" dirty="0"/>
          </a:p>
        </p:txBody>
      </p:sp>
      <p:sp>
        <p:nvSpPr>
          <p:cNvPr id="3" name="Segnaposto contenuto 2"/>
          <p:cNvSpPr>
            <a:spLocks noGrp="1"/>
          </p:cNvSpPr>
          <p:nvPr>
            <p:ph idx="1"/>
          </p:nvPr>
        </p:nvSpPr>
        <p:spPr/>
        <p:txBody>
          <a:bodyPr>
            <a:normAutofit fontScale="85000" lnSpcReduction="10000"/>
          </a:bodyPr>
          <a:lstStyle/>
          <a:p>
            <a:r>
              <a:rPr lang="it-IT" dirty="0"/>
              <a:t>la convocazione, ordinariamente da parte amm ri, ma obbligatoria </a:t>
            </a:r>
            <a:endParaRPr lang="it-IT" dirty="0" smtClean="0"/>
          </a:p>
          <a:p>
            <a:r>
              <a:rPr lang="it-IT" dirty="0" smtClean="0"/>
              <a:t>a</a:t>
            </a:r>
            <a:r>
              <a:rPr lang="it-IT" dirty="0"/>
              <a:t>) una volta all’anno, 120 o, se lo </a:t>
            </a:r>
            <a:r>
              <a:rPr lang="it-IT" dirty="0" smtClean="0"/>
              <a:t>statuto </a:t>
            </a:r>
            <a:r>
              <a:rPr lang="it-IT" dirty="0"/>
              <a:t>lo prevede, 180 giorni dopo la chiusura dell’esercizio (art. 2364.2); </a:t>
            </a:r>
            <a:endParaRPr lang="it-IT" dirty="0" smtClean="0"/>
          </a:p>
          <a:p>
            <a:r>
              <a:rPr lang="it-IT" dirty="0" smtClean="0"/>
              <a:t>b</a:t>
            </a:r>
            <a:r>
              <a:rPr lang="it-IT" dirty="0"/>
              <a:t>) quando vi sia una richiesta di tanti soci che rappresentino almeno il 10% del capitale, art. 2367.1; in caso di inerzia, decreto del Tribunale, art. 2367.2 (e v. il 3</a:t>
            </a:r>
            <a:r>
              <a:rPr lang="it-IT" dirty="0" smtClean="0"/>
              <a:t>.).</a:t>
            </a:r>
          </a:p>
          <a:p>
            <a:r>
              <a:rPr lang="it-IT" dirty="0"/>
              <a:t>c) in caso di c1. esercizio dei poteri sostitutivi del collegio sindacale: art. 2406.1 e, per il caso di c.2. fatti censurabili di rilevante gravità, art. 2406.2</a:t>
            </a:r>
          </a:p>
        </p:txBody>
      </p:sp>
    </p:spTree>
    <p:extLst>
      <p:ext uri="{BB962C8B-B14F-4D97-AF65-F5344CB8AC3E}">
        <p14:creationId xmlns:p14="http://schemas.microsoft.com/office/powerpoint/2010/main" val="426114664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procedimento</a:t>
            </a:r>
            <a:endParaRPr lang="it-IT" dirty="0"/>
          </a:p>
        </p:txBody>
      </p:sp>
      <p:sp>
        <p:nvSpPr>
          <p:cNvPr id="3" name="Segnaposto contenuto 2"/>
          <p:cNvSpPr>
            <a:spLocks noGrp="1"/>
          </p:cNvSpPr>
          <p:nvPr>
            <p:ph idx="1"/>
          </p:nvPr>
        </p:nvSpPr>
        <p:spPr/>
        <p:txBody>
          <a:bodyPr>
            <a:normAutofit/>
          </a:bodyPr>
          <a:lstStyle/>
          <a:p>
            <a:r>
              <a:rPr lang="it-IT" dirty="0" smtClean="0"/>
              <a:t>Art. 2366 </a:t>
            </a:r>
          </a:p>
          <a:p>
            <a:r>
              <a:rPr lang="it-IT" dirty="0" smtClean="0"/>
              <a:t>L’assemblea totalitaria, art. 2366.4</a:t>
            </a:r>
          </a:p>
          <a:p>
            <a:r>
              <a:rPr lang="it-IT" dirty="0" smtClean="0"/>
              <a:t>Il presidente dell’assemblea art. 2371</a:t>
            </a:r>
          </a:p>
          <a:p>
            <a:r>
              <a:rPr lang="it-IT" dirty="0" smtClean="0"/>
              <a:t>Il verbale: l’art. 2375 </a:t>
            </a:r>
          </a:p>
        </p:txBody>
      </p:sp>
    </p:spTree>
    <p:extLst>
      <p:ext uri="{BB962C8B-B14F-4D97-AF65-F5344CB8AC3E}">
        <p14:creationId xmlns:p14="http://schemas.microsoft.com/office/powerpoint/2010/main" val="80006863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quorum</a:t>
            </a:r>
            <a:endParaRPr lang="it-IT" dirty="0"/>
          </a:p>
        </p:txBody>
      </p:sp>
      <p:sp>
        <p:nvSpPr>
          <p:cNvPr id="3" name="Segnaposto contenuto 2"/>
          <p:cNvSpPr>
            <a:spLocks noGrp="1"/>
          </p:cNvSpPr>
          <p:nvPr>
            <p:ph idx="1"/>
          </p:nvPr>
        </p:nvSpPr>
        <p:spPr/>
        <p:txBody>
          <a:bodyPr>
            <a:normAutofit fontScale="62500" lnSpcReduction="20000"/>
          </a:bodyPr>
          <a:lstStyle/>
          <a:p>
            <a:r>
              <a:rPr lang="it-IT" dirty="0"/>
              <a:t>Assemblea 232 </a:t>
            </a:r>
            <a:r>
              <a:rPr lang="it-IT" i="1" dirty="0"/>
              <a:t>ordinaria</a:t>
            </a:r>
            <a:r>
              <a:rPr lang="it-IT" dirty="0"/>
              <a:t>: quorum c. almeno la metà del capitale sociale, art. </a:t>
            </a:r>
            <a:r>
              <a:rPr lang="it-IT" b="1" dirty="0"/>
              <a:t>2368.1</a:t>
            </a:r>
            <a:r>
              <a:rPr lang="it-IT" dirty="0"/>
              <a:t> e </a:t>
            </a:r>
            <a:r>
              <a:rPr lang="it-IT" dirty="0" err="1"/>
              <a:t>q.d</a:t>
            </a:r>
            <a:r>
              <a:rPr lang="it-IT" dirty="0"/>
              <a:t>. della metà più una (maggioranza assoluta, delle azioni rappresentate) In seconda convocazione, art. 2369.3 e quindi niente q.c. + maggioranza assoluta </a:t>
            </a:r>
            <a:endParaRPr lang="it-IT" dirty="0" smtClean="0"/>
          </a:p>
          <a:p>
            <a:r>
              <a:rPr lang="it-IT" dirty="0" smtClean="0"/>
              <a:t>Per </a:t>
            </a:r>
            <a:r>
              <a:rPr lang="it-IT" dirty="0"/>
              <a:t>assemblea </a:t>
            </a:r>
            <a:r>
              <a:rPr lang="it-IT" i="1" dirty="0"/>
              <a:t>straordinaria</a:t>
            </a:r>
            <a:r>
              <a:rPr lang="it-IT" dirty="0"/>
              <a:t> di s.p.a. “</a:t>
            </a:r>
            <a:r>
              <a:rPr lang="it-IT" u="sng" dirty="0"/>
              <a:t>chiuse</a:t>
            </a:r>
            <a:r>
              <a:rPr lang="it-IT" dirty="0"/>
              <a:t>” (i) art. 2368.2. q.c. = </a:t>
            </a:r>
            <a:r>
              <a:rPr lang="it-IT" dirty="0" err="1" smtClean="0"/>
              <a:t>q.d</a:t>
            </a:r>
            <a:r>
              <a:rPr lang="it-IT" dirty="0" smtClean="0"/>
              <a:t>. </a:t>
            </a:r>
            <a:r>
              <a:rPr lang="it-IT" dirty="0"/>
              <a:t>e </a:t>
            </a:r>
            <a:r>
              <a:rPr lang="it-IT" dirty="0" err="1"/>
              <a:t>q.d</a:t>
            </a:r>
            <a:r>
              <a:rPr lang="it-IT" dirty="0"/>
              <a:t>. metà del capitale; (ii) in seconda convocazione, art. 2369.3. q.c. di 1/3 capitale e </a:t>
            </a:r>
            <a:r>
              <a:rPr lang="it-IT" dirty="0" err="1"/>
              <a:t>q.d</a:t>
            </a:r>
            <a:r>
              <a:rPr lang="it-IT" dirty="0"/>
              <a:t>. di 2/3 del capitale rappresentato; però art. 2369.5 + 2441.5 per alcuni tipi di </a:t>
            </a:r>
            <a:r>
              <a:rPr lang="it-IT" dirty="0" smtClean="0"/>
              <a:t>delibere</a:t>
            </a:r>
          </a:p>
          <a:p>
            <a:r>
              <a:rPr lang="it-IT" dirty="0" smtClean="0"/>
              <a:t>Passiamo </a:t>
            </a:r>
            <a:r>
              <a:rPr lang="it-IT" dirty="0"/>
              <a:t>ora alle società </a:t>
            </a:r>
            <a:r>
              <a:rPr lang="it-IT" u="sng" dirty="0"/>
              <a:t>quotate</a:t>
            </a:r>
            <a:r>
              <a:rPr lang="it-IT" dirty="0"/>
              <a:t>, quorum c. ½ in prima convocazione; + di 1/3 in seconda; quorum deliberativo di 2/3 del capitale rappresentato sia in prima (art. 2368.2.) sia in seconda convocazione (art. 2369.3) In terza convocazione, che è prevista dall’art. 126 TUF solo per le quotate, art. 126 TUF e quindi q.c. 1/5 capitale e </a:t>
            </a:r>
            <a:r>
              <a:rPr lang="it-IT" dirty="0" err="1"/>
              <a:t>q.d</a:t>
            </a:r>
            <a:r>
              <a:rPr lang="it-IT" dirty="0"/>
              <a:t>. 2/3 capitale rappresentato </a:t>
            </a:r>
            <a:endParaRPr lang="it-IT" dirty="0" smtClean="0"/>
          </a:p>
          <a:p>
            <a:r>
              <a:rPr lang="it-IT" dirty="0" smtClean="0"/>
              <a:t>L’autonomia </a:t>
            </a:r>
            <a:r>
              <a:rPr lang="it-IT" dirty="0"/>
              <a:t>statutaria, art. 2369.4. Il concetto di “ulteriori convocazioni” che, nelle società “aperte” comporta un q.c. di 1/5, fermo restando il </a:t>
            </a:r>
            <a:r>
              <a:rPr lang="it-IT" dirty="0" err="1"/>
              <a:t>q.d</a:t>
            </a:r>
            <a:r>
              <a:rPr lang="it-IT" dirty="0"/>
              <a:t>. dei 2/3: art. 2369.7. </a:t>
            </a:r>
          </a:p>
        </p:txBody>
      </p:sp>
    </p:spTree>
    <p:extLst>
      <p:ext uri="{BB962C8B-B14F-4D97-AF65-F5344CB8AC3E}">
        <p14:creationId xmlns:p14="http://schemas.microsoft.com/office/powerpoint/2010/main" val="418836111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diritto di intervento e di voto</a:t>
            </a:r>
            <a:endParaRPr lang="it-IT" dirty="0"/>
          </a:p>
        </p:txBody>
      </p:sp>
      <p:sp>
        <p:nvSpPr>
          <p:cNvPr id="3" name="Segnaposto contenuto 2"/>
          <p:cNvSpPr>
            <a:spLocks noGrp="1"/>
          </p:cNvSpPr>
          <p:nvPr>
            <p:ph idx="1"/>
          </p:nvPr>
        </p:nvSpPr>
        <p:spPr/>
        <p:txBody>
          <a:bodyPr>
            <a:normAutofit fontScale="40000" lnSpcReduction="20000"/>
          </a:bodyPr>
          <a:lstStyle/>
          <a:p>
            <a:endParaRPr lang="it-IT" dirty="0" smtClean="0"/>
          </a:p>
          <a:p>
            <a:r>
              <a:rPr lang="it-IT" dirty="0" smtClean="0"/>
              <a:t>I</a:t>
            </a:r>
            <a:r>
              <a:rPr lang="it-IT" sz="4000" dirty="0" smtClean="0"/>
              <a:t>l </a:t>
            </a:r>
            <a:r>
              <a:rPr lang="it-IT" sz="4000" dirty="0"/>
              <a:t>diritto di voto come atto unilaterale tra vivi e l’art. 1324 c.c. </a:t>
            </a:r>
            <a:endParaRPr lang="it-IT" sz="4000" dirty="0" smtClean="0"/>
          </a:p>
          <a:p>
            <a:endParaRPr lang="it-IT" sz="4000" dirty="0" smtClean="0"/>
          </a:p>
          <a:p>
            <a:r>
              <a:rPr lang="it-IT" sz="4000" dirty="0" smtClean="0"/>
              <a:t>la legittimazione </a:t>
            </a:r>
            <a:r>
              <a:rPr lang="it-IT" sz="4000" dirty="0"/>
              <a:t>all’intervento e l’art. 2370.1., “gli azionisti cui spetta il diritto di voto” sarebbero i soggetti cui quel diritto spetta, ancorché non azionisti (bell’esempio di interpretazione </a:t>
            </a:r>
            <a:r>
              <a:rPr lang="it-IT" sz="4000" dirty="0" smtClean="0"/>
              <a:t>antiletterale, poi corretto), </a:t>
            </a:r>
            <a:r>
              <a:rPr lang="it-IT" sz="4000" dirty="0"/>
              <a:t>quindi usufruttuario, creditore </a:t>
            </a:r>
            <a:r>
              <a:rPr lang="it-IT" sz="4000" dirty="0" smtClean="0"/>
              <a:t>pignoratizio; </a:t>
            </a:r>
          </a:p>
          <a:p>
            <a:r>
              <a:rPr lang="it-IT" sz="4000" dirty="0" smtClean="0"/>
              <a:t>il </a:t>
            </a:r>
            <a:r>
              <a:rPr lang="it-IT" sz="4000" dirty="0"/>
              <a:t>preventivo deposito dei certificati azionari, che non è più indispensabile (e questo sarebbe un bell’indice di democrazia per La </a:t>
            </a:r>
            <a:r>
              <a:rPr lang="it-IT" sz="4000" cap="small" dirty="0"/>
              <a:t>Porta</a:t>
            </a:r>
            <a:r>
              <a:rPr lang="it-IT" sz="4000" dirty="0"/>
              <a:t> &amp; C.) e l’art. 2370.2. </a:t>
            </a:r>
            <a:endParaRPr lang="it-IT" sz="4000" dirty="0" smtClean="0"/>
          </a:p>
          <a:p>
            <a:r>
              <a:rPr lang="it-IT" sz="4000" dirty="0" smtClean="0"/>
              <a:t>Qui </a:t>
            </a:r>
            <a:r>
              <a:rPr lang="it-IT" sz="4000" b="1" dirty="0"/>
              <a:t>le modifiche del d. lgs. 27/01 record date  </a:t>
            </a:r>
            <a:r>
              <a:rPr lang="it-IT" sz="4000" b="1" dirty="0" smtClean="0"/>
              <a:t>società </a:t>
            </a:r>
            <a:r>
              <a:rPr lang="it-IT" sz="4000" b="1" dirty="0"/>
              <a:t>non ammesse alla gestione dematerializzata art. 2370.2 Se c’è gestione accentrata, comunicazione dell’intermediario con riferimento al settimo giorno anteriore: art. 83</a:t>
            </a:r>
            <a:r>
              <a:rPr lang="it-IT" sz="4000" b="1" i="1" dirty="0"/>
              <a:t>sexies </a:t>
            </a:r>
            <a:r>
              <a:rPr lang="it-IT" sz="4000" b="1" dirty="0"/>
              <a:t>TUF</a:t>
            </a:r>
            <a:r>
              <a:rPr lang="it-IT" sz="4000" dirty="0"/>
              <a:t> </a:t>
            </a:r>
            <a:endParaRPr lang="it-IT" sz="4000" dirty="0" smtClean="0"/>
          </a:p>
          <a:p>
            <a:r>
              <a:rPr lang="it-IT" sz="4000" dirty="0" smtClean="0"/>
              <a:t>Il </a:t>
            </a:r>
            <a:r>
              <a:rPr lang="it-IT" sz="4000" dirty="0"/>
              <a:t>diritto di intervento del socio che, pur avendo il diritto di voto, non possa esercitarlo in ragione di una causa di divieto o di sospensione temporanea del diritto di voto: moroso, art. 2344.4., socio che partecipi a patti parasociali di cui non sia stata attuata la pubblicità e in conflitto di interessi. </a:t>
            </a:r>
            <a:r>
              <a:rPr lang="it-IT" sz="4000" dirty="0" smtClean="0"/>
              <a:t> Per azioni proprie: </a:t>
            </a:r>
            <a:r>
              <a:rPr lang="it-IT" sz="4000" dirty="0"/>
              <a:t>Non possono essere votate ma concorrono a formare il quorum (se no “moltiplicherebbero” il capitale di controllo</a:t>
            </a:r>
            <a:r>
              <a:rPr lang="it-IT" sz="4000" dirty="0" smtClean="0"/>
              <a:t>)</a:t>
            </a:r>
          </a:p>
        </p:txBody>
      </p:sp>
    </p:spTree>
    <p:extLst>
      <p:ext uri="{BB962C8B-B14F-4D97-AF65-F5344CB8AC3E}">
        <p14:creationId xmlns:p14="http://schemas.microsoft.com/office/powerpoint/2010/main" val="3189812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diritto di intervento e di voto</a:t>
            </a:r>
          </a:p>
        </p:txBody>
      </p:sp>
      <p:sp>
        <p:nvSpPr>
          <p:cNvPr id="3" name="Segnaposto contenuto 2"/>
          <p:cNvSpPr>
            <a:spLocks noGrp="1"/>
          </p:cNvSpPr>
          <p:nvPr>
            <p:ph idx="1"/>
          </p:nvPr>
        </p:nvSpPr>
        <p:spPr/>
        <p:txBody>
          <a:bodyPr>
            <a:normAutofit fontScale="85000" lnSpcReduction="20000"/>
          </a:bodyPr>
          <a:lstStyle/>
          <a:p>
            <a:r>
              <a:rPr lang="it-IT" dirty="0"/>
              <a:t>Non corrispondenza biunivoca fra diritto di voto e diritto di intervento: </a:t>
            </a:r>
          </a:p>
          <a:p>
            <a:r>
              <a:rPr lang="it-IT" dirty="0"/>
              <a:t>si può intervenire senza diritto di voto e viceversa… In particolare, si vota senza intervenire nel caso di voto per corrispondenza, su cui art. 2370.4. </a:t>
            </a:r>
            <a:endParaRPr lang="it-IT" dirty="0" smtClean="0"/>
          </a:p>
          <a:p>
            <a:r>
              <a:rPr lang="it-IT" dirty="0" smtClean="0"/>
              <a:t>Due </a:t>
            </a:r>
            <a:r>
              <a:rPr lang="it-IT" dirty="0"/>
              <a:t>ipotesi: </a:t>
            </a:r>
            <a:endParaRPr lang="it-IT" dirty="0" smtClean="0"/>
          </a:p>
          <a:p>
            <a:r>
              <a:rPr lang="it-IT" dirty="0" smtClean="0"/>
              <a:t>a</a:t>
            </a:r>
            <a:r>
              <a:rPr lang="it-IT" dirty="0"/>
              <a:t>) il voto mediante videoconferenze deve </a:t>
            </a:r>
            <a:r>
              <a:rPr lang="it-IT" dirty="0" err="1"/>
              <a:t>mimick</a:t>
            </a:r>
            <a:r>
              <a:rPr lang="it-IT" dirty="0"/>
              <a:t> la partecipazione all’assemblea; invece </a:t>
            </a:r>
            <a:endParaRPr lang="it-IT" dirty="0" smtClean="0"/>
          </a:p>
          <a:p>
            <a:r>
              <a:rPr lang="it-IT" dirty="0" smtClean="0"/>
              <a:t>b</a:t>
            </a:r>
            <a:r>
              <a:rPr lang="it-IT" dirty="0"/>
              <a:t>) il voto per corrispondenza – “al quale si può assimilare il voto via internet” purché sia sicura la riferibilità del voto al legittimato, quindi direi firma digitale</a:t>
            </a:r>
          </a:p>
          <a:p>
            <a:endParaRPr lang="it-IT" dirty="0"/>
          </a:p>
        </p:txBody>
      </p:sp>
    </p:spTree>
    <p:extLst>
      <p:ext uri="{BB962C8B-B14F-4D97-AF65-F5344CB8AC3E}">
        <p14:creationId xmlns:p14="http://schemas.microsoft.com/office/powerpoint/2010/main" val="320240795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rappresentanza in assemblea</a:t>
            </a:r>
            <a:endParaRPr lang="it-IT" dirty="0"/>
          </a:p>
        </p:txBody>
      </p:sp>
      <p:sp>
        <p:nvSpPr>
          <p:cNvPr id="3" name="Segnaposto contenuto 2"/>
          <p:cNvSpPr>
            <a:spLocks noGrp="1"/>
          </p:cNvSpPr>
          <p:nvPr>
            <p:ph idx="1"/>
          </p:nvPr>
        </p:nvSpPr>
        <p:spPr/>
        <p:txBody>
          <a:bodyPr/>
          <a:lstStyle/>
          <a:p>
            <a:r>
              <a:rPr lang="it-IT" dirty="0" smtClean="0"/>
              <a:t>L’art. 2372 </a:t>
            </a:r>
          </a:p>
          <a:p>
            <a:r>
              <a:rPr lang="it-IT" dirty="0" smtClean="0"/>
              <a:t>Gli interessi sottesi</a:t>
            </a:r>
          </a:p>
          <a:p>
            <a:r>
              <a:rPr lang="it-IT" dirty="0" smtClean="0"/>
              <a:t>I primi sei commi;</a:t>
            </a:r>
          </a:p>
          <a:p>
            <a:r>
              <a:rPr lang="it-IT" dirty="0" smtClean="0"/>
              <a:t>Il </a:t>
            </a:r>
            <a:r>
              <a:rPr lang="it-IT" dirty="0" err="1" smtClean="0"/>
              <a:t>proxy</a:t>
            </a:r>
            <a:r>
              <a:rPr lang="it-IT" dirty="0" smtClean="0"/>
              <a:t> </a:t>
            </a:r>
            <a:r>
              <a:rPr lang="it-IT" dirty="0" err="1" smtClean="0"/>
              <a:t>voting</a:t>
            </a:r>
            <a:r>
              <a:rPr lang="it-IT" dirty="0" smtClean="0"/>
              <a:t> negli artt. 138 ss. TUF</a:t>
            </a:r>
            <a:endParaRPr lang="it-IT" dirty="0"/>
          </a:p>
        </p:txBody>
      </p:sp>
    </p:spTree>
    <p:extLst>
      <p:ext uri="{BB962C8B-B14F-4D97-AF65-F5344CB8AC3E}">
        <p14:creationId xmlns:p14="http://schemas.microsoft.com/office/powerpoint/2010/main" val="137692125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conflitto di interessi</a:t>
            </a:r>
            <a:endParaRPr lang="it-IT" dirty="0"/>
          </a:p>
        </p:txBody>
      </p:sp>
      <p:sp>
        <p:nvSpPr>
          <p:cNvPr id="3" name="Segnaposto contenuto 2"/>
          <p:cNvSpPr>
            <a:spLocks noGrp="1"/>
          </p:cNvSpPr>
          <p:nvPr>
            <p:ph idx="1"/>
          </p:nvPr>
        </p:nvSpPr>
        <p:spPr/>
        <p:txBody>
          <a:bodyPr>
            <a:normAutofit fontScale="55000" lnSpcReduction="20000"/>
          </a:bodyPr>
          <a:lstStyle/>
          <a:p>
            <a:endParaRPr lang="it-IT" dirty="0" smtClean="0"/>
          </a:p>
          <a:p>
            <a:r>
              <a:rPr lang="it-IT" dirty="0" smtClean="0"/>
              <a:t>La </a:t>
            </a:r>
            <a:r>
              <a:rPr lang="it-IT" dirty="0"/>
              <a:t>disciplina del conflitto di interessi, art. 2373 dove – essendosi individuati i casi di conflitto di interessi anche in relazione al compenso al socio amministratore o nella concessione di fideiussione ad una partecipata del socio: </a:t>
            </a:r>
            <a:r>
              <a:rPr lang="it-IT" dirty="0" smtClean="0"/>
              <a:t> </a:t>
            </a:r>
          </a:p>
          <a:p>
            <a:r>
              <a:rPr lang="it-IT" dirty="0" smtClean="0"/>
              <a:t>(</a:t>
            </a:r>
            <a:r>
              <a:rPr lang="it-IT" dirty="0"/>
              <a:t>i) non c’è (più) un obbligo di astensione del socio in conflitto; </a:t>
            </a:r>
            <a:endParaRPr lang="it-IT" dirty="0" smtClean="0"/>
          </a:p>
          <a:p>
            <a:r>
              <a:rPr lang="it-IT" dirty="0" smtClean="0"/>
              <a:t>(</a:t>
            </a:r>
            <a:r>
              <a:rPr lang="it-IT" dirty="0"/>
              <a:t>ii) i soci </a:t>
            </a:r>
            <a:r>
              <a:rPr lang="it-IT" dirty="0" smtClean="0"/>
              <a:t>possono </a:t>
            </a:r>
            <a:r>
              <a:rPr lang="it-IT" dirty="0"/>
              <a:t>perseguire un interesse personale (anche dando attuazione ad un sindacato di voto); </a:t>
            </a:r>
            <a:endParaRPr lang="it-IT" dirty="0" smtClean="0"/>
          </a:p>
          <a:p>
            <a:r>
              <a:rPr lang="it-IT" dirty="0" smtClean="0"/>
              <a:t>(</a:t>
            </a:r>
            <a:r>
              <a:rPr lang="it-IT" dirty="0"/>
              <a:t>iii) se però se il voto è determinante </a:t>
            </a:r>
            <a:r>
              <a:rPr lang="it-IT" i="1" u="sng" dirty="0"/>
              <a:t>e</a:t>
            </a:r>
            <a:r>
              <a:rPr lang="it-IT" dirty="0"/>
              <a:t> la deliberazione possa recare danno (concretamente, aggiunge il RESCIO; potenzialmente, gli contrappone </a:t>
            </a:r>
            <a:r>
              <a:rPr lang="it-IT" cap="small" dirty="0"/>
              <a:t>Campobasso</a:t>
            </a:r>
            <a:r>
              <a:rPr lang="it-IT" dirty="0"/>
              <a:t>), allora impugnabilità </a:t>
            </a:r>
            <a:endParaRPr lang="it-IT" dirty="0" smtClean="0"/>
          </a:p>
          <a:p>
            <a:r>
              <a:rPr lang="it-IT" dirty="0" smtClean="0"/>
              <a:t>L’art</a:t>
            </a:r>
            <a:r>
              <a:rPr lang="it-IT" dirty="0"/>
              <a:t>. 2373.2. </a:t>
            </a:r>
            <a:endParaRPr lang="it-IT" dirty="0" smtClean="0"/>
          </a:p>
          <a:p>
            <a:r>
              <a:rPr lang="it-IT" dirty="0" smtClean="0"/>
              <a:t>I casi </a:t>
            </a:r>
            <a:r>
              <a:rPr lang="it-IT" dirty="0"/>
              <a:t>nei quali il danno non è alla società ma ai soci di minoranza: i tre casi classici, l’aumento di capitale, lo scioglimento anticipato e il diniego dei dividendi Non si potrà dire </a:t>
            </a:r>
            <a:r>
              <a:rPr lang="it-IT" dirty="0" err="1"/>
              <a:t>G</a:t>
            </a:r>
            <a:r>
              <a:rPr lang="it-IT" cap="small" dirty="0" err="1"/>
              <a:t>ambin</a:t>
            </a:r>
            <a:r>
              <a:rPr lang="it-IT" dirty="0" err="1"/>
              <a:t>ianamente</a:t>
            </a:r>
            <a:r>
              <a:rPr lang="it-IT" dirty="0"/>
              <a:t> che qui la delibera è annullabile perché viola un dovere di correttezza? </a:t>
            </a:r>
            <a:r>
              <a:rPr lang="it-IT" dirty="0" smtClean="0"/>
              <a:t>sì</a:t>
            </a:r>
            <a:r>
              <a:rPr lang="it-IT" dirty="0"/>
              <a:t>, ma solo se il minoritario riesca a provare che la delibera è stata assunta al solo fine di danneggiarlo </a:t>
            </a:r>
            <a:r>
              <a:rPr lang="it-IT" dirty="0" smtClean="0"/>
              <a:t>(</a:t>
            </a:r>
            <a:endParaRPr lang="it-IT" dirty="0"/>
          </a:p>
        </p:txBody>
      </p:sp>
    </p:spTree>
    <p:extLst>
      <p:ext uri="{BB962C8B-B14F-4D97-AF65-F5344CB8AC3E}">
        <p14:creationId xmlns:p14="http://schemas.microsoft.com/office/powerpoint/2010/main" val="3303752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L’impresa </a:t>
            </a:r>
            <a:r>
              <a:rPr lang="it-IT" dirty="0" smtClean="0"/>
              <a:t>7</a:t>
            </a:r>
            <a:endParaRPr lang="it-IT" dirty="0"/>
          </a:p>
        </p:txBody>
      </p:sp>
      <p:sp>
        <p:nvSpPr>
          <p:cNvPr id="3" name="Segnaposto contenuto 2"/>
          <p:cNvSpPr>
            <a:spLocks noGrp="1"/>
          </p:cNvSpPr>
          <p:nvPr>
            <p:ph idx="1"/>
          </p:nvPr>
        </p:nvSpPr>
        <p:spPr/>
        <p:txBody>
          <a:bodyPr>
            <a:normAutofit fontScale="85000" lnSpcReduction="10000"/>
          </a:bodyPr>
          <a:lstStyle/>
          <a:p>
            <a:r>
              <a:rPr lang="it-IT" b="1" dirty="0" smtClean="0"/>
              <a:t>Inizio e fine dell’impresa</a:t>
            </a:r>
          </a:p>
          <a:p>
            <a:r>
              <a:rPr lang="it-IT" dirty="0" smtClean="0"/>
              <a:t>Atti di organizzazione e dell’organizzazione</a:t>
            </a:r>
          </a:p>
          <a:p>
            <a:r>
              <a:rPr lang="it-IT" dirty="0" smtClean="0"/>
              <a:t>L’art. 10 </a:t>
            </a:r>
            <a:r>
              <a:rPr lang="it-IT" dirty="0" err="1" smtClean="0"/>
              <a:t>l.f.</a:t>
            </a:r>
            <a:r>
              <a:rPr lang="it-IT" dirty="0" smtClean="0"/>
              <a:t> vecchio testo: un anno dalla cessazione</a:t>
            </a:r>
          </a:p>
          <a:p>
            <a:r>
              <a:rPr lang="it-IT" dirty="0" smtClean="0"/>
              <a:t>Distinzione fra impresa individuale e collettiva?</a:t>
            </a:r>
          </a:p>
          <a:p>
            <a:r>
              <a:rPr lang="it-IT" dirty="0" smtClean="0"/>
              <a:t>Il nuovo testo dell’art. 10 </a:t>
            </a:r>
            <a:r>
              <a:rPr lang="it-IT" dirty="0" err="1" smtClean="0"/>
              <a:t>l.f.</a:t>
            </a:r>
            <a:r>
              <a:rPr lang="it-IT" dirty="0" smtClean="0"/>
              <a:t>: un anno dalla cancellazione, con facoltà di dimostrare…  che l’impresa continua (d. lgs. 169/07)</a:t>
            </a:r>
          </a:p>
          <a:p>
            <a:r>
              <a:rPr lang="it-IT" dirty="0" smtClean="0"/>
              <a:t>Capacità ed impresa: gli artt. 320.5, 371.2, 424 e 397 – sì, ma oggi come la mettiamo con l’amministrazione </a:t>
            </a:r>
            <a:r>
              <a:rPr lang="it-IT" smtClean="0"/>
              <a:t>di sostegno?</a:t>
            </a:r>
            <a:endParaRPr lang="it-IT" dirty="0"/>
          </a:p>
        </p:txBody>
      </p:sp>
    </p:spTree>
    <p:extLst>
      <p:ext uri="{BB962C8B-B14F-4D97-AF65-F5344CB8AC3E}">
        <p14:creationId xmlns:p14="http://schemas.microsoft.com/office/powerpoint/2010/main" val="391841179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Le deliberazioni assembleari invalide</a:t>
            </a:r>
            <a:endParaRPr lang="it-IT" dirty="0"/>
          </a:p>
        </p:txBody>
      </p:sp>
      <p:sp>
        <p:nvSpPr>
          <p:cNvPr id="3" name="Segnaposto contenuto 2"/>
          <p:cNvSpPr>
            <a:spLocks noGrp="1"/>
          </p:cNvSpPr>
          <p:nvPr>
            <p:ph idx="1"/>
          </p:nvPr>
        </p:nvSpPr>
        <p:spPr/>
        <p:txBody>
          <a:bodyPr>
            <a:normAutofit fontScale="92500"/>
          </a:bodyPr>
          <a:lstStyle/>
          <a:p>
            <a:r>
              <a:rPr lang="it-IT" dirty="0"/>
              <a:t>il sistema previgente: nella legge (nullità eccezionale e il fine della certezza) e nella giurisprudenza (l’emersione </a:t>
            </a:r>
            <a:r>
              <a:rPr lang="it-IT" dirty="0" smtClean="0"/>
              <a:t>dell’inesistenza)</a:t>
            </a:r>
          </a:p>
          <a:p>
            <a:r>
              <a:rPr lang="it-IT" dirty="0"/>
              <a:t>Le delibere annullabili, dove per un verso si conferma che l’annullabilità è la regola generale, art. 2377 e per altro </a:t>
            </a:r>
            <a:r>
              <a:rPr lang="it-IT" dirty="0" smtClean="0"/>
              <a:t>verso, comma 5, </a:t>
            </a:r>
            <a:r>
              <a:rPr lang="it-IT" dirty="0"/>
              <a:t>che certi vizi (di partecipazione alla delibera dei non aventi diritto, di invalidità di singoli voti, del verbale) non producono l’annullabilità</a:t>
            </a:r>
          </a:p>
        </p:txBody>
      </p:sp>
    </p:spTree>
    <p:extLst>
      <p:ext uri="{BB962C8B-B14F-4D97-AF65-F5344CB8AC3E}">
        <p14:creationId xmlns:p14="http://schemas.microsoft.com/office/powerpoint/2010/main" val="345790244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Le deliberazioni assembleari invalide</a:t>
            </a:r>
            <a:endParaRPr lang="it-IT" dirty="0"/>
          </a:p>
        </p:txBody>
      </p:sp>
      <p:sp>
        <p:nvSpPr>
          <p:cNvPr id="3" name="Segnaposto contenuto 2"/>
          <p:cNvSpPr>
            <a:spLocks noGrp="1"/>
          </p:cNvSpPr>
          <p:nvPr>
            <p:ph idx="1"/>
          </p:nvPr>
        </p:nvSpPr>
        <p:spPr/>
        <p:txBody>
          <a:bodyPr>
            <a:normAutofit fontScale="85000" lnSpcReduction="20000"/>
          </a:bodyPr>
          <a:lstStyle/>
          <a:p>
            <a:r>
              <a:rPr lang="it-IT" dirty="0"/>
              <a:t>La restrittiva disciplina dei soggetti legittimati, </a:t>
            </a:r>
            <a:r>
              <a:rPr lang="it-IT" b="1" dirty="0"/>
              <a:t>2377.2 e 3</a:t>
            </a:r>
            <a:r>
              <a:rPr lang="it-IT" dirty="0"/>
              <a:t> dove </a:t>
            </a:r>
            <a:r>
              <a:rPr lang="it-IT" dirty="0" smtClean="0"/>
              <a:t>la </a:t>
            </a:r>
            <a:r>
              <a:rPr lang="it-IT" dirty="0"/>
              <a:t>vera novità è il requisito dell’1 ‰ (e 5% per chiuse) posto dall’art. 2377.3, cui si accompagna la conversione dell’azione “reale” in azione risarcitoria </a:t>
            </a:r>
            <a:r>
              <a:rPr lang="it-IT" b="1" dirty="0" smtClean="0"/>
              <a:t>2377.4</a:t>
            </a:r>
            <a:endParaRPr lang="it-IT" dirty="0" smtClean="0"/>
          </a:p>
          <a:p>
            <a:r>
              <a:rPr lang="it-IT" dirty="0" smtClean="0"/>
              <a:t>la </a:t>
            </a:r>
            <a:r>
              <a:rPr lang="it-IT" dirty="0"/>
              <a:t>legittimazione collegiale dell’organo di controllo od amministrativo</a:t>
            </a:r>
          </a:p>
          <a:p>
            <a:r>
              <a:rPr lang="it-IT" dirty="0"/>
              <a:t>Il termine di decadenza dei 90 giorni di cui all’art. 2377.5 e la sua decorrenza: dalla data della delibera e, se c’è, del suo deposito ed iscrizione (il deposito è una novità</a:t>
            </a:r>
            <a:r>
              <a:rPr lang="it-IT" dirty="0" smtClean="0"/>
              <a:t>)</a:t>
            </a:r>
          </a:p>
          <a:p>
            <a:r>
              <a:rPr lang="it-IT" dirty="0"/>
              <a:t>Il procedimento: art. 2378 </a:t>
            </a:r>
          </a:p>
          <a:p>
            <a:endParaRPr lang="it-IT" dirty="0"/>
          </a:p>
        </p:txBody>
      </p:sp>
    </p:spTree>
    <p:extLst>
      <p:ext uri="{BB962C8B-B14F-4D97-AF65-F5344CB8AC3E}">
        <p14:creationId xmlns:p14="http://schemas.microsoft.com/office/powerpoint/2010/main" val="124161550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Le deliberazioni assembleari invalide</a:t>
            </a:r>
            <a:endParaRPr lang="it-IT" dirty="0"/>
          </a:p>
        </p:txBody>
      </p:sp>
      <p:sp>
        <p:nvSpPr>
          <p:cNvPr id="3" name="Segnaposto contenuto 2"/>
          <p:cNvSpPr>
            <a:spLocks noGrp="1"/>
          </p:cNvSpPr>
          <p:nvPr>
            <p:ph idx="1"/>
          </p:nvPr>
        </p:nvSpPr>
        <p:spPr/>
        <p:txBody>
          <a:bodyPr>
            <a:normAutofit fontScale="55000" lnSpcReduction="20000"/>
          </a:bodyPr>
          <a:lstStyle/>
          <a:p>
            <a:r>
              <a:rPr lang="it-IT" dirty="0"/>
              <a:t>dove la cifra sarebbe: pur di “esorcizzare” il demonio dell’inesistenza, si moltiplicano le ipotesi di nullità I tre casi indicati dall’art. 2379 </a:t>
            </a:r>
            <a:endParaRPr lang="it-IT" dirty="0" smtClean="0"/>
          </a:p>
          <a:p>
            <a:r>
              <a:rPr lang="it-IT" dirty="0" smtClean="0"/>
              <a:t>sarebbe ricompreso </a:t>
            </a:r>
            <a:r>
              <a:rPr lang="it-IT" dirty="0"/>
              <a:t>nel tenore della previsione attuale (i) (“impossibilità od illiceità dell’oggetto”) Dove in prima battuta ci sarebbero i casi di oggetto illecito: emissione di azioni plurime, omissione o ritardo del bilancio; ma anche il caso dell’oggetto lecito ma contenuto illecito (approvazione di bilancio falso) </a:t>
            </a:r>
            <a:endParaRPr lang="it-IT" dirty="0" smtClean="0"/>
          </a:p>
          <a:p>
            <a:r>
              <a:rPr lang="it-IT" dirty="0" smtClean="0"/>
              <a:t>L’ipotesi </a:t>
            </a:r>
            <a:r>
              <a:rPr lang="it-IT" dirty="0"/>
              <a:t>(ii) della mancata convocazione, cum coordinamento del comma 1. con il 3. dell’art. 2379; cum sanatoria dell’art. 2379-</a:t>
            </a:r>
            <a:r>
              <a:rPr lang="it-IT" i="1" dirty="0"/>
              <a:t>bis</a:t>
            </a:r>
            <a:r>
              <a:rPr lang="it-IT" dirty="0"/>
              <a:t>.1.; e (</a:t>
            </a:r>
            <a:r>
              <a:rPr lang="it-IT" dirty="0" smtClean="0"/>
              <a:t>iii) </a:t>
            </a:r>
            <a:r>
              <a:rPr lang="it-IT" dirty="0"/>
              <a:t>quella della mancata verbalizzazione, ove la previsione dell’art. 2379.1 deve coordinarsi non solo con quelle dell’art. 2379.3. e dell’art. 2379-</a:t>
            </a:r>
            <a:r>
              <a:rPr lang="it-IT" i="1" dirty="0"/>
              <a:t>bis</a:t>
            </a:r>
            <a:r>
              <a:rPr lang="it-IT" dirty="0"/>
              <a:t>.2, ma anche dell’art. 2379.3. n. 3) </a:t>
            </a:r>
            <a:endParaRPr lang="it-IT" dirty="0" smtClean="0"/>
          </a:p>
          <a:p>
            <a:r>
              <a:rPr lang="it-IT" dirty="0" smtClean="0"/>
              <a:t>La </a:t>
            </a:r>
            <a:r>
              <a:rPr lang="it-IT" dirty="0"/>
              <a:t>disciplina: legittimazione allargata, art. 2379.1. e rilevabilità d’ufficio, art. 2379.2.; ma termine (di decadenza?) triennale, art. 2379.1. salve le delibere “che modificano l’oggetto sociale prevedendo attività illecite o impossibili”. </a:t>
            </a:r>
            <a:endParaRPr lang="it-IT" dirty="0" smtClean="0"/>
          </a:p>
          <a:p>
            <a:r>
              <a:rPr lang="it-IT" dirty="0" smtClean="0"/>
              <a:t>Salvezza </a:t>
            </a:r>
            <a:r>
              <a:rPr lang="it-IT" dirty="0"/>
              <a:t>dei diritti e sostituibilità, art. 2379.4. </a:t>
            </a:r>
            <a:r>
              <a:rPr lang="it-IT" smtClean="0"/>
              <a:t>L</a:t>
            </a:r>
          </a:p>
          <a:p>
            <a:r>
              <a:rPr lang="it-IT" smtClean="0"/>
              <a:t>’invalidità </a:t>
            </a:r>
            <a:r>
              <a:rPr lang="it-IT" dirty="0"/>
              <a:t>delle deliberazioni di aumento o riduzione del capitale e di emissione delle obbligazioni: i termini più brevi dell’art. 2379-</a:t>
            </a:r>
            <a:r>
              <a:rPr lang="it-IT" i="1" dirty="0"/>
              <a:t>ter</a:t>
            </a:r>
            <a:r>
              <a:rPr lang="it-IT" dirty="0"/>
              <a:t>.1</a:t>
            </a:r>
            <a:r>
              <a:rPr lang="it-IT" i="1" dirty="0"/>
              <a:t>, </a:t>
            </a:r>
            <a:r>
              <a:rPr lang="it-IT" dirty="0"/>
              <a:t>ulteriormente abbreviati dalle previsioni dell’art. 2379-</a:t>
            </a:r>
            <a:r>
              <a:rPr lang="it-IT" i="1" dirty="0"/>
              <a:t>ter</a:t>
            </a:r>
            <a:r>
              <a:rPr lang="it-IT" dirty="0"/>
              <a:t>.2 in relazione alle quotate (salvo il danno: 3.) I casi speciali del bilancio (art. 2434-</a:t>
            </a:r>
            <a:r>
              <a:rPr lang="it-IT" i="1" dirty="0"/>
              <a:t>bis</a:t>
            </a:r>
            <a:r>
              <a:rPr lang="it-IT" dirty="0"/>
              <a:t>) e della delibera di trasformazione (25.2). </a:t>
            </a:r>
          </a:p>
          <a:p>
            <a:endParaRPr lang="it-IT" dirty="0"/>
          </a:p>
        </p:txBody>
      </p:sp>
    </p:spTree>
    <p:extLst>
      <p:ext uri="{BB962C8B-B14F-4D97-AF65-F5344CB8AC3E}">
        <p14:creationId xmlns:p14="http://schemas.microsoft.com/office/powerpoint/2010/main" val="246546736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I tre modelli: art. 2380 c.c.</a:t>
            </a:r>
          </a:p>
          <a:p>
            <a:r>
              <a:rPr lang="it-IT" dirty="0" smtClean="0"/>
              <a:t>tradizionale</a:t>
            </a:r>
          </a:p>
          <a:p>
            <a:r>
              <a:rPr lang="it-IT" dirty="0" smtClean="0"/>
              <a:t>Dualistico: consiglio di sorveglianza e di gestione</a:t>
            </a:r>
          </a:p>
          <a:p>
            <a:r>
              <a:rPr lang="it-IT" dirty="0" smtClean="0"/>
              <a:t>Monistico: consiglio di amministrazione e comitati di controllo sulla gestione (</a:t>
            </a:r>
            <a:r>
              <a:rPr lang="it-IT" i="1" dirty="0" smtClean="0"/>
              <a:t>audit </a:t>
            </a:r>
            <a:r>
              <a:rPr lang="it-IT" i="1" dirty="0" err="1" smtClean="0"/>
              <a:t>committee</a:t>
            </a:r>
            <a:r>
              <a:rPr lang="it-IT" dirty="0" smtClean="0"/>
              <a:t>) </a:t>
            </a:r>
          </a:p>
          <a:p>
            <a:r>
              <a:rPr lang="it-IT" dirty="0" smtClean="0"/>
              <a:t>La regola di default: art. 2380.1</a:t>
            </a:r>
            <a:endParaRPr lang="it-IT" dirty="0"/>
          </a:p>
        </p:txBody>
      </p:sp>
      <p:sp>
        <p:nvSpPr>
          <p:cNvPr id="4" name="Titolo 3"/>
          <p:cNvSpPr>
            <a:spLocks noGrp="1"/>
          </p:cNvSpPr>
          <p:nvPr>
            <p:ph type="title"/>
          </p:nvPr>
        </p:nvSpPr>
        <p:spPr/>
        <p:txBody>
          <a:bodyPr/>
          <a:lstStyle/>
          <a:p>
            <a:r>
              <a:rPr lang="it-IT" dirty="0" smtClean="0"/>
              <a:t>Amministrazione e controlli</a:t>
            </a:r>
            <a:endParaRPr lang="it-IT" dirty="0"/>
          </a:p>
        </p:txBody>
      </p:sp>
    </p:spTree>
    <p:extLst>
      <p:ext uri="{BB962C8B-B14F-4D97-AF65-F5344CB8AC3E}">
        <p14:creationId xmlns:p14="http://schemas.microsoft.com/office/powerpoint/2010/main" val="100661698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Gli Amministratori</a:t>
            </a:r>
            <a:endParaRPr lang="it-IT" dirty="0"/>
          </a:p>
        </p:txBody>
      </p:sp>
      <p:sp>
        <p:nvSpPr>
          <p:cNvPr id="3" name="Segnaposto contenuto 2"/>
          <p:cNvSpPr>
            <a:spLocks noGrp="1"/>
          </p:cNvSpPr>
          <p:nvPr>
            <p:ph idx="1"/>
          </p:nvPr>
        </p:nvSpPr>
        <p:spPr/>
        <p:txBody>
          <a:bodyPr/>
          <a:lstStyle/>
          <a:p>
            <a:r>
              <a:rPr lang="it-IT" dirty="0" smtClean="0"/>
              <a:t>Struttura e funzioni organo amministrativo</a:t>
            </a:r>
          </a:p>
          <a:p>
            <a:r>
              <a:rPr lang="it-IT" dirty="0" smtClean="0"/>
              <a:t>Struttura:</a:t>
            </a:r>
          </a:p>
          <a:p>
            <a:pPr lvl="1"/>
            <a:r>
              <a:rPr lang="it-IT" dirty="0" smtClean="0"/>
              <a:t>AU</a:t>
            </a:r>
          </a:p>
          <a:p>
            <a:pPr lvl="1"/>
            <a:r>
              <a:rPr lang="it-IT" dirty="0" smtClean="0"/>
              <a:t>Consiglio;</a:t>
            </a:r>
          </a:p>
          <a:p>
            <a:pPr lvl="1"/>
            <a:r>
              <a:rPr lang="it-IT" dirty="0" smtClean="0"/>
              <a:t>Art. 2381.2 delega a comitato esecutivo e/o amministratori/consiglieri delegati</a:t>
            </a:r>
          </a:p>
        </p:txBody>
      </p:sp>
    </p:spTree>
    <p:extLst>
      <p:ext uri="{BB962C8B-B14F-4D97-AF65-F5344CB8AC3E}">
        <p14:creationId xmlns:p14="http://schemas.microsoft.com/office/powerpoint/2010/main" val="168748910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Gli Amministratori</a:t>
            </a:r>
          </a:p>
        </p:txBody>
      </p:sp>
      <p:sp>
        <p:nvSpPr>
          <p:cNvPr id="3" name="Segnaposto contenuto 2"/>
          <p:cNvSpPr>
            <a:spLocks noGrp="1"/>
          </p:cNvSpPr>
          <p:nvPr>
            <p:ph idx="1"/>
          </p:nvPr>
        </p:nvSpPr>
        <p:spPr/>
        <p:txBody>
          <a:bodyPr>
            <a:normAutofit fontScale="77500" lnSpcReduction="20000"/>
          </a:bodyPr>
          <a:lstStyle/>
          <a:p>
            <a:r>
              <a:rPr lang="it-IT" dirty="0"/>
              <a:t>Funzione </a:t>
            </a:r>
          </a:p>
          <a:p>
            <a:r>
              <a:rPr lang="it-IT" dirty="0" smtClean="0"/>
              <a:t>competenza </a:t>
            </a:r>
            <a:r>
              <a:rPr lang="it-IT" dirty="0"/>
              <a:t>gestoria esclusiva, art. 2380-</a:t>
            </a:r>
            <a:r>
              <a:rPr lang="it-IT" i="1" dirty="0"/>
              <a:t>bis</a:t>
            </a:r>
            <a:r>
              <a:rPr lang="it-IT" dirty="0"/>
              <a:t>.1 </a:t>
            </a:r>
            <a:endParaRPr lang="it-IT" dirty="0" smtClean="0"/>
          </a:p>
          <a:p>
            <a:r>
              <a:rPr lang="it-IT" dirty="0" smtClean="0"/>
              <a:t>I </a:t>
            </a:r>
            <a:r>
              <a:rPr lang="it-IT" dirty="0"/>
              <a:t>poteri, a) </a:t>
            </a:r>
            <a:r>
              <a:rPr lang="it-IT" dirty="0" err="1"/>
              <a:t>gestorio</a:t>
            </a:r>
            <a:r>
              <a:rPr lang="it-IT" dirty="0"/>
              <a:t> (in connection with art. 2364, n. 5) </a:t>
            </a:r>
            <a:r>
              <a:rPr lang="it-IT" sz="2400" b="1" dirty="0"/>
              <a:t>P&amp;R dicono: si è adottato un modello manageriale 139 anche se, aggiungo io, comandano gli strong </a:t>
            </a:r>
            <a:r>
              <a:rPr lang="it-IT" sz="2400" b="1" dirty="0" err="1"/>
              <a:t>owners</a:t>
            </a:r>
            <a:r>
              <a:rPr lang="it-IT" sz="2400" dirty="0"/>
              <a:t>; </a:t>
            </a:r>
            <a:endParaRPr lang="it-IT" sz="2400" dirty="0" smtClean="0"/>
          </a:p>
          <a:p>
            <a:r>
              <a:rPr lang="it-IT" dirty="0" smtClean="0"/>
              <a:t>b</a:t>
            </a:r>
            <a:r>
              <a:rPr lang="it-IT" dirty="0"/>
              <a:t>) rappresentativo, art. 2384.1.; </a:t>
            </a:r>
            <a:endParaRPr lang="it-IT" dirty="0" smtClean="0"/>
          </a:p>
          <a:p>
            <a:r>
              <a:rPr lang="it-IT" dirty="0" smtClean="0"/>
              <a:t>c</a:t>
            </a:r>
            <a:r>
              <a:rPr lang="it-IT" dirty="0"/>
              <a:t>) proposta 249 ed attuazione delibere assembleari; </a:t>
            </a:r>
            <a:endParaRPr lang="it-IT" dirty="0" smtClean="0"/>
          </a:p>
          <a:p>
            <a:r>
              <a:rPr lang="it-IT" dirty="0" smtClean="0"/>
              <a:t>d</a:t>
            </a:r>
            <a:r>
              <a:rPr lang="it-IT" dirty="0"/>
              <a:t>) contabilità e bilancio; e) i generali doveri ex art. 2392.2.  </a:t>
            </a:r>
            <a:endParaRPr lang="it-IT" dirty="0" smtClean="0"/>
          </a:p>
          <a:p>
            <a:pPr marL="0" indent="0">
              <a:buNone/>
            </a:pPr>
            <a:r>
              <a:rPr lang="it-IT" dirty="0" smtClean="0"/>
              <a:t>Doveri </a:t>
            </a:r>
            <a:r>
              <a:rPr lang="it-IT" dirty="0"/>
              <a:t>che scaturiscono dalla legge e non (solo) dal rapporto contrattuale; dalla responsabilità civile e penale si argomenta l’autonomia </a:t>
            </a:r>
            <a:r>
              <a:rPr lang="it-IT" dirty="0" smtClean="0"/>
              <a:t>Il «neoistituzionalismo debole» (Libertini)</a:t>
            </a:r>
            <a:endParaRPr lang="it-IT" dirty="0"/>
          </a:p>
        </p:txBody>
      </p:sp>
    </p:spTree>
    <p:extLst>
      <p:ext uri="{BB962C8B-B14F-4D97-AF65-F5344CB8AC3E}">
        <p14:creationId xmlns:p14="http://schemas.microsoft.com/office/powerpoint/2010/main" val="394767406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Gli Amministratori</a:t>
            </a:r>
          </a:p>
        </p:txBody>
      </p:sp>
      <p:sp>
        <p:nvSpPr>
          <p:cNvPr id="3" name="Segnaposto contenuto 2"/>
          <p:cNvSpPr>
            <a:spLocks noGrp="1"/>
          </p:cNvSpPr>
          <p:nvPr>
            <p:ph idx="1"/>
          </p:nvPr>
        </p:nvSpPr>
        <p:spPr/>
        <p:txBody>
          <a:bodyPr>
            <a:normAutofit fontScale="85000" lnSpcReduction="20000"/>
          </a:bodyPr>
          <a:lstStyle/>
          <a:p>
            <a:r>
              <a:rPr lang="it-IT" b="1" dirty="0"/>
              <a:t>Nomina. Cessazione dalla carica, </a:t>
            </a:r>
            <a:r>
              <a:rPr lang="it-IT" dirty="0"/>
              <a:t>atto costitutivo e poi </a:t>
            </a:r>
            <a:r>
              <a:rPr lang="it-IT" dirty="0" err="1"/>
              <a:t>ass</a:t>
            </a:r>
            <a:r>
              <a:rPr lang="it-IT" dirty="0"/>
              <a:t> ordinaria, art. 2383.1. </a:t>
            </a:r>
            <a:r>
              <a:rPr lang="it-IT" sz="2200" dirty="0"/>
              <a:t>[salvo la possibilità della riserva di un componente indipendente del </a:t>
            </a:r>
            <a:r>
              <a:rPr lang="it-IT" sz="2200" dirty="0" err="1"/>
              <a:t>c.d.a.</a:t>
            </a:r>
            <a:r>
              <a:rPr lang="it-IT" sz="2200" dirty="0"/>
              <a:t> (o del consiglio di sorveglianza o di un sindaco) che l’art. 2351 attribuisce ai portatori degli strumenti finanziari di cui agli artt. 2346.6 (gli apporti di cui al § 22) e 2349.2 (strumenti finanziari a favore dei dipendenti) </a:t>
            </a:r>
            <a:r>
              <a:rPr lang="it-IT" dirty="0"/>
              <a:t>e salve le nomine riservate agli enti pubblici dagli artt. 2449 s.] </a:t>
            </a:r>
            <a:endParaRPr lang="it-IT" dirty="0" smtClean="0"/>
          </a:p>
          <a:p>
            <a:r>
              <a:rPr lang="it-IT" b="1" dirty="0" smtClean="0"/>
              <a:t>P&amp;R </a:t>
            </a:r>
            <a:r>
              <a:rPr lang="it-IT" b="1" dirty="0"/>
              <a:t>140-1 in quotate art. 147</a:t>
            </a:r>
            <a:r>
              <a:rPr lang="it-IT" b="1" i="1" dirty="0"/>
              <a:t>ter </a:t>
            </a:r>
            <a:r>
              <a:rPr lang="it-IT" b="1" dirty="0"/>
              <a:t>TUF</a:t>
            </a:r>
            <a:r>
              <a:rPr lang="it-IT" b="1" i="1" dirty="0"/>
              <a:t> </a:t>
            </a:r>
            <a:r>
              <a:rPr lang="it-IT" b="1" dirty="0"/>
              <a:t>e liste di minoranza</a:t>
            </a:r>
            <a:r>
              <a:rPr lang="it-IT" dirty="0"/>
              <a:t> </a:t>
            </a:r>
            <a:r>
              <a:rPr lang="it-IT" b="1" dirty="0"/>
              <a:t>gli amm ri indipendenti art. 147</a:t>
            </a:r>
            <a:r>
              <a:rPr lang="it-IT" b="1" i="1" dirty="0"/>
              <a:t>ter</a:t>
            </a:r>
            <a:r>
              <a:rPr lang="it-IT" b="1" dirty="0"/>
              <a:t>.3 e 4 TUF, </a:t>
            </a:r>
            <a:endParaRPr lang="it-IT" b="1" dirty="0" smtClean="0"/>
          </a:p>
          <a:p>
            <a:r>
              <a:rPr lang="it-IT" b="1" dirty="0" smtClean="0"/>
              <a:t>ora </a:t>
            </a:r>
            <a:r>
              <a:rPr lang="it-IT" b="1" dirty="0"/>
              <a:t>con la </a:t>
            </a:r>
            <a:r>
              <a:rPr lang="it-IT" b="1" dirty="0" smtClean="0"/>
              <a:t>l. 120/11 </a:t>
            </a:r>
            <a:r>
              <a:rPr lang="it-IT" b="1" dirty="0"/>
              <a:t>ci sono anche le quote rosa</a:t>
            </a:r>
            <a:r>
              <a:rPr lang="it-IT" dirty="0"/>
              <a:t>  </a:t>
            </a:r>
            <a:r>
              <a:rPr lang="it-IT" dirty="0" smtClean="0"/>
              <a:t>I mandato un quinto, secondo e terzo un terzo </a:t>
            </a:r>
          </a:p>
          <a:p>
            <a:r>
              <a:rPr lang="it-IT" dirty="0" smtClean="0"/>
              <a:t>Sul </a:t>
            </a:r>
            <a:r>
              <a:rPr lang="it-IT" dirty="0"/>
              <a:t>voto di lista </a:t>
            </a:r>
            <a:r>
              <a:rPr lang="it-IT" cap="small" dirty="0"/>
              <a:t>Galgano, 263 </a:t>
            </a:r>
            <a:endParaRPr lang="it-IT" dirty="0"/>
          </a:p>
        </p:txBody>
      </p:sp>
    </p:spTree>
    <p:extLst>
      <p:ext uri="{BB962C8B-B14F-4D97-AF65-F5344CB8AC3E}">
        <p14:creationId xmlns:p14="http://schemas.microsoft.com/office/powerpoint/2010/main" val="208255753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Gli Amministratori</a:t>
            </a:r>
          </a:p>
        </p:txBody>
      </p:sp>
      <p:sp>
        <p:nvSpPr>
          <p:cNvPr id="3" name="Segnaposto contenuto 2"/>
          <p:cNvSpPr>
            <a:spLocks noGrp="1"/>
          </p:cNvSpPr>
          <p:nvPr>
            <p:ph idx="1"/>
          </p:nvPr>
        </p:nvSpPr>
        <p:spPr/>
        <p:txBody>
          <a:bodyPr>
            <a:normAutofit fontScale="92500" lnSpcReduction="10000"/>
          </a:bodyPr>
          <a:lstStyle/>
          <a:p>
            <a:r>
              <a:rPr lang="it-IT" dirty="0"/>
              <a:t>Numero Requisiti, art. </a:t>
            </a:r>
            <a:r>
              <a:rPr lang="it-IT" dirty="0" smtClean="0"/>
              <a:t>2380bis.2 </a:t>
            </a:r>
          </a:p>
          <a:p>
            <a:r>
              <a:rPr lang="it-IT" dirty="0" smtClean="0"/>
              <a:t>Cause </a:t>
            </a:r>
            <a:r>
              <a:rPr lang="it-IT" dirty="0"/>
              <a:t>di ineleggibilità e di decadenza, art. 2382 e requisiti di onorabilità, professionalità ed indipendenza, art. 2387 cum </a:t>
            </a:r>
            <a:r>
              <a:rPr lang="it-IT" dirty="0" smtClean="0"/>
              <a:t>rinvio </a:t>
            </a:r>
            <a:r>
              <a:rPr lang="it-IT" dirty="0"/>
              <a:t>ai codici di comportamento </a:t>
            </a:r>
            <a:endParaRPr lang="it-IT" dirty="0" smtClean="0"/>
          </a:p>
          <a:p>
            <a:r>
              <a:rPr lang="it-IT" dirty="0" smtClean="0"/>
              <a:t>Le </a:t>
            </a:r>
            <a:r>
              <a:rPr lang="it-IT" dirty="0"/>
              <a:t>cause </a:t>
            </a:r>
            <a:r>
              <a:rPr lang="it-IT" dirty="0" smtClean="0"/>
              <a:t>di </a:t>
            </a:r>
            <a:r>
              <a:rPr lang="it-IT" dirty="0"/>
              <a:t>incompatibilità e la possibilità di electio </a:t>
            </a:r>
            <a:endParaRPr lang="it-IT" dirty="0" smtClean="0"/>
          </a:p>
          <a:p>
            <a:r>
              <a:rPr lang="it-IT" dirty="0" smtClean="0"/>
              <a:t>La </a:t>
            </a:r>
            <a:r>
              <a:rPr lang="it-IT" dirty="0"/>
              <a:t>durata: il limite dei tre anni e la sua scadenza in coincidenza con l’assemblea di bilancio, art. 2383.2. </a:t>
            </a:r>
            <a:endParaRPr lang="it-IT" dirty="0" smtClean="0"/>
          </a:p>
          <a:p>
            <a:endParaRPr lang="it-IT" dirty="0"/>
          </a:p>
        </p:txBody>
      </p:sp>
    </p:spTree>
    <p:extLst>
      <p:ext uri="{BB962C8B-B14F-4D97-AF65-F5344CB8AC3E}">
        <p14:creationId xmlns:p14="http://schemas.microsoft.com/office/powerpoint/2010/main" val="253055222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Gli Amministratori</a:t>
            </a:r>
          </a:p>
        </p:txBody>
      </p:sp>
      <p:sp>
        <p:nvSpPr>
          <p:cNvPr id="3" name="Segnaposto contenuto 2"/>
          <p:cNvSpPr>
            <a:spLocks noGrp="1"/>
          </p:cNvSpPr>
          <p:nvPr>
            <p:ph idx="1"/>
          </p:nvPr>
        </p:nvSpPr>
        <p:spPr/>
        <p:txBody>
          <a:bodyPr>
            <a:normAutofit fontScale="85000" lnSpcReduction="10000"/>
          </a:bodyPr>
          <a:lstStyle/>
          <a:p>
            <a:r>
              <a:rPr lang="it-IT" dirty="0"/>
              <a:t>Cessazione anticipata dall’ufficio, per revoca (art. 2383.3.), rinuncia, sopravvenuta decadenza, morte Gli effetti della cessazione in caso di rinuncia (art. 2385.1) e di scadenza del termine (art. 2385.2, cum </a:t>
            </a:r>
            <a:r>
              <a:rPr lang="it-IT" dirty="0" err="1"/>
              <a:t>prorogatione</a:t>
            </a:r>
            <a:r>
              <a:rPr lang="it-IT" dirty="0"/>
              <a:t>) </a:t>
            </a:r>
          </a:p>
          <a:p>
            <a:r>
              <a:rPr lang="it-IT" dirty="0"/>
              <a:t>La sostituzione degli amministratori, art. 2386, che, all’1. prevede la cooptazione, che, però, presuppone che resti in carica la maggioranza; se 2. viene meno la maggioranza, sostituzione (temporanea) da parte dell’assemblea; se cessano tutti, 5. con interim del collegio Validità del </a:t>
            </a:r>
            <a:r>
              <a:rPr lang="it-IT" dirty="0" err="1"/>
              <a:t>simul</a:t>
            </a:r>
            <a:r>
              <a:rPr lang="it-IT" dirty="0"/>
              <a:t> </a:t>
            </a:r>
            <a:r>
              <a:rPr lang="it-IT" dirty="0" err="1"/>
              <a:t>stabunt</a:t>
            </a:r>
            <a:r>
              <a:rPr lang="it-IT" dirty="0"/>
              <a:t>, art. 2386.4. </a:t>
            </a:r>
          </a:p>
          <a:p>
            <a:endParaRPr lang="it-IT" dirty="0"/>
          </a:p>
        </p:txBody>
      </p:sp>
    </p:spTree>
    <p:extLst>
      <p:ext uri="{BB962C8B-B14F-4D97-AF65-F5344CB8AC3E}">
        <p14:creationId xmlns:p14="http://schemas.microsoft.com/office/powerpoint/2010/main" val="3426120604"/>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Gli Amministratori</a:t>
            </a:r>
          </a:p>
        </p:txBody>
      </p:sp>
      <p:sp>
        <p:nvSpPr>
          <p:cNvPr id="3" name="Segnaposto contenuto 2"/>
          <p:cNvSpPr>
            <a:spLocks noGrp="1"/>
          </p:cNvSpPr>
          <p:nvPr>
            <p:ph idx="1"/>
          </p:nvPr>
        </p:nvSpPr>
        <p:spPr/>
        <p:txBody>
          <a:bodyPr>
            <a:normAutofit fontScale="62500" lnSpcReduction="20000"/>
          </a:bodyPr>
          <a:lstStyle/>
          <a:p>
            <a:r>
              <a:rPr lang="it-IT" b="1" dirty="0"/>
              <a:t>Compenso. Divieti, </a:t>
            </a:r>
            <a:r>
              <a:rPr lang="it-IT" dirty="0"/>
              <a:t>I compensi: art. 2389.1 dice che compete all’assemblea; 2. che possono consistere in “partecipazioni agli utili” o in stock-</a:t>
            </a:r>
            <a:r>
              <a:rPr lang="it-IT" dirty="0" err="1"/>
              <a:t>options</a:t>
            </a:r>
            <a:r>
              <a:rPr lang="it-IT" dirty="0"/>
              <a:t> (e sarà interessante capire se debbano essere spesate o no; che, come ha scritto Coffee, fanno nascere incentivi divergenti, fra cui alla manipolazione degli accounts; comunque ha ragione C</a:t>
            </a:r>
            <a:r>
              <a:rPr lang="it-IT" cap="small" dirty="0"/>
              <a:t>ampobasso 251 </a:t>
            </a:r>
            <a:r>
              <a:rPr lang="it-IT" dirty="0"/>
              <a:t>a ricordare che ci va la delibera di esclusione del diritto di opzione da parte dell’assemblea ex art. 2441); </a:t>
            </a:r>
            <a:r>
              <a:rPr lang="it-IT" dirty="0" smtClean="0"/>
              <a:t>i</a:t>
            </a:r>
          </a:p>
          <a:p>
            <a:r>
              <a:rPr lang="it-IT" dirty="0" smtClean="0"/>
              <a:t>l </a:t>
            </a:r>
            <a:r>
              <a:rPr lang="it-IT" dirty="0"/>
              <a:t>punto particolarmente delicato pare essere la rimunerazione speciale del 3 comma, ricordarsi parere PF; </a:t>
            </a:r>
            <a:endParaRPr lang="it-IT" dirty="0" smtClean="0"/>
          </a:p>
          <a:p>
            <a:r>
              <a:rPr lang="it-IT" dirty="0" smtClean="0"/>
              <a:t>in </a:t>
            </a:r>
            <a:r>
              <a:rPr lang="it-IT" dirty="0"/>
              <a:t>altri ordinamenti è assai procedimentalizzato V. ad es. FT 20.10.03 </a:t>
            </a:r>
            <a:endParaRPr lang="it-IT" dirty="0" smtClean="0"/>
          </a:p>
          <a:p>
            <a:r>
              <a:rPr lang="it-IT" dirty="0" smtClean="0"/>
              <a:t>E </a:t>
            </a:r>
            <a:r>
              <a:rPr lang="it-IT" dirty="0"/>
              <a:t>poi quale è l’informazione pubblica sui compensi, altro tema cruciale </a:t>
            </a:r>
            <a:r>
              <a:rPr lang="it-IT" dirty="0" smtClean="0"/>
              <a:t>l’informazione </a:t>
            </a:r>
            <a:r>
              <a:rPr lang="it-IT" dirty="0"/>
              <a:t>è nulla, v. il n. 16) dell’art. 2427, informazione solo cumulativa!!! Però </a:t>
            </a:r>
            <a:r>
              <a:rPr lang="it-IT" b="1" dirty="0" smtClean="0"/>
              <a:t>art</a:t>
            </a:r>
            <a:r>
              <a:rPr lang="it-IT" b="1" dirty="0"/>
              <a:t>. 114</a:t>
            </a:r>
            <a:r>
              <a:rPr lang="it-IT" b="1" i="1" dirty="0"/>
              <a:t>bis </a:t>
            </a:r>
            <a:r>
              <a:rPr lang="it-IT" b="1" dirty="0"/>
              <a:t>TUF per stock </a:t>
            </a:r>
            <a:r>
              <a:rPr lang="it-IT" b="1" dirty="0" err="1"/>
              <a:t>options</a:t>
            </a:r>
            <a:r>
              <a:rPr lang="it-IT" b="1" dirty="0"/>
              <a:t> e 123</a:t>
            </a:r>
            <a:r>
              <a:rPr lang="it-IT" b="1" i="1" dirty="0"/>
              <a:t>bis </a:t>
            </a:r>
            <a:r>
              <a:rPr lang="it-IT" b="1" dirty="0"/>
              <a:t>inserito dal d. lgs. 259/10 relazione sulla remunerazione </a:t>
            </a:r>
            <a:r>
              <a:rPr lang="it-IT" b="1" i="1" dirty="0"/>
              <a:t> </a:t>
            </a:r>
            <a:endParaRPr lang="it-IT" b="1" i="1" dirty="0" smtClean="0"/>
          </a:p>
          <a:p>
            <a:r>
              <a:rPr lang="it-IT" i="1" dirty="0" smtClean="0"/>
              <a:t>Il</a:t>
            </a:r>
            <a:r>
              <a:rPr lang="it-IT" dirty="0" smtClean="0"/>
              <a:t> </a:t>
            </a:r>
            <a:r>
              <a:rPr lang="it-IT" dirty="0"/>
              <a:t>divieto di concorrenza, art. 2390 che 252 è un po’ ampliato </a:t>
            </a:r>
          </a:p>
          <a:p>
            <a:endParaRPr lang="it-IT" dirty="0"/>
          </a:p>
        </p:txBody>
      </p:sp>
    </p:spTree>
    <p:extLst>
      <p:ext uri="{BB962C8B-B14F-4D97-AF65-F5344CB8AC3E}">
        <p14:creationId xmlns:p14="http://schemas.microsoft.com/office/powerpoint/2010/main" val="901725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diverse categorie di impresa 1 (47-74)</a:t>
            </a:r>
            <a:endParaRPr lang="it-IT" dirty="0"/>
          </a:p>
        </p:txBody>
      </p:sp>
      <p:sp>
        <p:nvSpPr>
          <p:cNvPr id="3" name="Segnaposto contenuto 2"/>
          <p:cNvSpPr>
            <a:spLocks noGrp="1"/>
          </p:cNvSpPr>
          <p:nvPr>
            <p:ph idx="1"/>
          </p:nvPr>
        </p:nvSpPr>
        <p:spPr/>
        <p:txBody>
          <a:bodyPr>
            <a:normAutofit fontScale="92500"/>
          </a:bodyPr>
          <a:lstStyle/>
          <a:p>
            <a:r>
              <a:rPr lang="it-IT" dirty="0"/>
              <a:t>LE ARTICOLAZIONI DEL MODELLO: LE VARIE CATEGORIE DI </a:t>
            </a:r>
            <a:r>
              <a:rPr lang="it-IT" dirty="0" smtClean="0"/>
              <a:t>IMPRENDITORI</a:t>
            </a:r>
            <a:endParaRPr lang="it-IT" dirty="0"/>
          </a:p>
          <a:p>
            <a:r>
              <a:rPr lang="it-IT" dirty="0"/>
              <a:t>La funzione di queste categorie: la disapplicazione parziale dello statuto dell’impresa in ragione delle dimensioni (piccole imprese) e della natura (imprese </a:t>
            </a:r>
            <a:r>
              <a:rPr lang="it-IT" dirty="0" smtClean="0"/>
              <a:t>agricole</a:t>
            </a:r>
            <a:r>
              <a:rPr lang="it-IT" dirty="0"/>
              <a:t>) </a:t>
            </a:r>
            <a:r>
              <a:rPr lang="it-IT" dirty="0" smtClean="0"/>
              <a:t>dell’attività</a:t>
            </a:r>
          </a:p>
          <a:p>
            <a:r>
              <a:rPr lang="it-IT" dirty="0" smtClean="0"/>
              <a:t>Lo </a:t>
            </a:r>
            <a:r>
              <a:rPr lang="it-IT" b="1" dirty="0" smtClean="0"/>
              <a:t>statuto generale dell’impresa</a:t>
            </a:r>
            <a:r>
              <a:rPr lang="it-IT" dirty="0" smtClean="0"/>
              <a:t>: azienda, segni distintivi, concorrenza + artt</a:t>
            </a:r>
            <a:r>
              <a:rPr lang="it-IT" dirty="0"/>
              <a:t>. 1368, </a:t>
            </a:r>
            <a:r>
              <a:rPr lang="it-IT" dirty="0" smtClean="0"/>
              <a:t>1510; </a:t>
            </a:r>
            <a:r>
              <a:rPr lang="it-IT" dirty="0"/>
              <a:t>1330; 1722, n. 4; 1824.2</a:t>
            </a:r>
          </a:p>
        </p:txBody>
      </p:sp>
    </p:spTree>
    <p:extLst>
      <p:ext uri="{BB962C8B-B14F-4D97-AF65-F5344CB8AC3E}">
        <p14:creationId xmlns:p14="http://schemas.microsoft.com/office/powerpoint/2010/main" val="398502096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Il </a:t>
            </a:r>
            <a:r>
              <a:rPr lang="en-GB" dirty="0" err="1" smtClean="0"/>
              <a:t>Consiglio</a:t>
            </a:r>
            <a:r>
              <a:rPr lang="en-GB" dirty="0" smtClean="0"/>
              <a:t> di </a:t>
            </a:r>
            <a:r>
              <a:rPr lang="en-GB" dirty="0" err="1" smtClean="0"/>
              <a:t>Amministrazione</a:t>
            </a:r>
            <a:endParaRPr lang="en-GB" dirty="0"/>
          </a:p>
        </p:txBody>
      </p:sp>
      <p:sp>
        <p:nvSpPr>
          <p:cNvPr id="3" name="Segnaposto contenuto 2"/>
          <p:cNvSpPr>
            <a:spLocks noGrp="1"/>
          </p:cNvSpPr>
          <p:nvPr>
            <p:ph idx="1"/>
          </p:nvPr>
        </p:nvSpPr>
        <p:spPr/>
        <p:txBody>
          <a:bodyPr>
            <a:normAutofit fontScale="40000" lnSpcReduction="20000"/>
          </a:bodyPr>
          <a:lstStyle/>
          <a:p>
            <a:r>
              <a:rPr lang="it-IT" dirty="0"/>
              <a:t>AU o consiglio; </a:t>
            </a:r>
            <a:r>
              <a:rPr lang="it-IT" b="1" dirty="0" err="1" smtClean="0"/>
              <a:t>amm</a:t>
            </a:r>
            <a:r>
              <a:rPr lang="it-IT" b="1" dirty="0" smtClean="0"/>
              <a:t> </a:t>
            </a:r>
            <a:r>
              <a:rPr lang="it-IT" b="1" dirty="0"/>
              <a:t>re persona giuridica? </a:t>
            </a:r>
            <a:endParaRPr lang="it-IT" b="1" dirty="0" smtClean="0"/>
          </a:p>
          <a:p>
            <a:r>
              <a:rPr lang="it-IT" b="1" dirty="0" smtClean="0"/>
              <a:t>necessaria </a:t>
            </a:r>
            <a:r>
              <a:rPr lang="it-IT" b="1" dirty="0" err="1"/>
              <a:t>pluripersonalità</a:t>
            </a:r>
            <a:r>
              <a:rPr lang="it-IT" b="1" dirty="0"/>
              <a:t> in quotate art. 147</a:t>
            </a:r>
            <a:r>
              <a:rPr lang="it-IT" b="1" i="1" dirty="0"/>
              <a:t>ter </a:t>
            </a:r>
            <a:r>
              <a:rPr lang="it-IT" b="1" dirty="0"/>
              <a:t>TUF</a:t>
            </a:r>
            <a:r>
              <a:rPr lang="it-IT" b="1" i="1" dirty="0"/>
              <a:t> </a:t>
            </a:r>
            <a:r>
              <a:rPr lang="it-IT" b="1" dirty="0"/>
              <a:t>e liste di minoranza</a:t>
            </a:r>
            <a:r>
              <a:rPr lang="it-IT" dirty="0"/>
              <a:t> </a:t>
            </a:r>
            <a:r>
              <a:rPr lang="it-IT" b="1" dirty="0"/>
              <a:t>gli </a:t>
            </a:r>
            <a:r>
              <a:rPr lang="it-IT" b="1" dirty="0" err="1"/>
              <a:t>amm</a:t>
            </a:r>
            <a:r>
              <a:rPr lang="it-IT" b="1" dirty="0"/>
              <a:t> </a:t>
            </a:r>
            <a:r>
              <a:rPr lang="it-IT" b="1" dirty="0" err="1"/>
              <a:t>ri</a:t>
            </a:r>
            <a:r>
              <a:rPr lang="it-IT" b="1" dirty="0"/>
              <a:t> indipendenti art. 147</a:t>
            </a:r>
            <a:r>
              <a:rPr lang="it-IT" b="1" i="1" dirty="0"/>
              <a:t>ter</a:t>
            </a:r>
            <a:r>
              <a:rPr lang="it-IT" b="1" dirty="0"/>
              <a:t>.3 e 4 </a:t>
            </a:r>
            <a:r>
              <a:rPr lang="it-IT" b="1" dirty="0" smtClean="0"/>
              <a:t>TUF</a:t>
            </a:r>
          </a:p>
          <a:p>
            <a:r>
              <a:rPr lang="it-IT" dirty="0" smtClean="0"/>
              <a:t>la </a:t>
            </a:r>
            <a:r>
              <a:rPr lang="it-IT" dirty="0"/>
              <a:t>scelta del presidente (art. 2380-</a:t>
            </a:r>
            <a:r>
              <a:rPr lang="it-IT" i="1" dirty="0"/>
              <a:t>bis</a:t>
            </a:r>
            <a:r>
              <a:rPr lang="it-IT" dirty="0"/>
              <a:t>.5</a:t>
            </a:r>
            <a:r>
              <a:rPr lang="it-IT" dirty="0" smtClean="0"/>
              <a:t>.); </a:t>
            </a:r>
            <a:r>
              <a:rPr lang="it-IT" dirty="0"/>
              <a:t>I poteri organizzativi del Presidente</a:t>
            </a:r>
            <a:r>
              <a:rPr lang="it-IT" dirty="0" smtClean="0"/>
              <a:t> </a:t>
            </a:r>
          </a:p>
          <a:p>
            <a:r>
              <a:rPr lang="it-IT" dirty="0" smtClean="0"/>
              <a:t>Le </a:t>
            </a:r>
            <a:r>
              <a:rPr lang="it-IT" dirty="0"/>
              <a:t>riunioni, presenza dei sindaci, art. 2405 – ma si possono avere riunioni separate di </a:t>
            </a:r>
            <a:r>
              <a:rPr lang="it-IT" dirty="0" err="1"/>
              <a:t>amm</a:t>
            </a:r>
            <a:r>
              <a:rPr lang="it-IT" dirty="0"/>
              <a:t> </a:t>
            </a:r>
            <a:r>
              <a:rPr lang="it-IT" dirty="0" err="1"/>
              <a:t>ri</a:t>
            </a:r>
            <a:r>
              <a:rPr lang="it-IT" dirty="0"/>
              <a:t> indipendenti? </a:t>
            </a:r>
            <a:endParaRPr lang="it-IT" dirty="0" smtClean="0"/>
          </a:p>
          <a:p>
            <a:endParaRPr lang="it-IT" dirty="0" smtClean="0"/>
          </a:p>
          <a:p>
            <a:r>
              <a:rPr lang="it-IT" sz="4200" dirty="0" smtClean="0"/>
              <a:t>Le </a:t>
            </a:r>
            <a:r>
              <a:rPr lang="it-IT" sz="4200" dirty="0"/>
              <a:t>delibere del </a:t>
            </a:r>
            <a:r>
              <a:rPr lang="it-IT" sz="4200" dirty="0" err="1"/>
              <a:t>CdA</a:t>
            </a:r>
            <a:r>
              <a:rPr lang="it-IT" sz="4200" dirty="0"/>
              <a:t> I quorum costitutivi, art. 2388.1. ed il ricorso ai “mezzi di telecomunicazione” (videoconferenze e tele-conferenze: non e mail se non consente certezza identificazione e partecipazione al dibattito); </a:t>
            </a:r>
            <a:endParaRPr lang="it-IT" sz="4200" dirty="0" smtClean="0"/>
          </a:p>
          <a:p>
            <a:r>
              <a:rPr lang="it-IT" sz="4200" dirty="0" smtClean="0"/>
              <a:t>il </a:t>
            </a:r>
            <a:r>
              <a:rPr lang="it-IT" sz="4200" dirty="0"/>
              <a:t>quorum deliberativo, art. 2388.2. </a:t>
            </a:r>
            <a:endParaRPr lang="it-IT" sz="4200" dirty="0" smtClean="0"/>
          </a:p>
          <a:p>
            <a:r>
              <a:rPr lang="it-IT" sz="4200" dirty="0" smtClean="0"/>
              <a:t>L’invalidità </a:t>
            </a:r>
            <a:r>
              <a:rPr lang="it-IT" sz="4200" dirty="0"/>
              <a:t>253 della deliberazioni del </a:t>
            </a:r>
            <a:r>
              <a:rPr lang="it-IT" sz="4200" dirty="0" err="1"/>
              <a:t>c.d.a.</a:t>
            </a:r>
            <a:r>
              <a:rPr lang="it-IT" sz="4200" dirty="0"/>
              <a:t>: art. 2388.4, non più solo conflitto di interessi ma ogni violazione di legge e di statuto Però legittimazione limitata (il collegio sindacale; </a:t>
            </a:r>
            <a:r>
              <a:rPr lang="it-IT" sz="4200" dirty="0" err="1"/>
              <a:t>amm</a:t>
            </a:r>
            <a:r>
              <a:rPr lang="it-IT" sz="4200" dirty="0"/>
              <a:t> </a:t>
            </a:r>
            <a:r>
              <a:rPr lang="it-IT" sz="4200" dirty="0" err="1"/>
              <a:t>ri</a:t>
            </a:r>
            <a:r>
              <a:rPr lang="it-IT" sz="4200" dirty="0"/>
              <a:t> assenti e dissenzienti) e termine breve (90 giorni dalla delibera) </a:t>
            </a:r>
            <a:endParaRPr lang="it-IT" sz="4200" dirty="0" smtClean="0"/>
          </a:p>
          <a:p>
            <a:r>
              <a:rPr lang="it-IT" sz="4200" dirty="0" smtClean="0"/>
              <a:t>Però </a:t>
            </a:r>
            <a:r>
              <a:rPr lang="it-IT" sz="4200" dirty="0"/>
              <a:t>se la delibera sia lesiva dei diritti dei soci, loro impugnativa; quand’è che la deliberazione è lesiva dei diritti dei soci? esempi, negazione recesso, criteri di valutazione non corretti, esclusione del diritto di opzione in aumento delegato ex art. 2443 </a:t>
            </a:r>
            <a:r>
              <a:rPr lang="it-IT" sz="4000" dirty="0"/>
              <a:t>Nella giurisprudenza anteriore v. il caso dell’assegnazione di alloggio in cooperativa su cui F. G</a:t>
            </a:r>
            <a:r>
              <a:rPr lang="it-IT" sz="4000" cap="small" dirty="0"/>
              <a:t>algano </a:t>
            </a:r>
            <a:r>
              <a:rPr lang="it-IT" sz="4000" dirty="0"/>
              <a:t>in </a:t>
            </a:r>
            <a:r>
              <a:rPr lang="it-IT" sz="4000" i="1" dirty="0"/>
              <a:t>Contratto e impresa</a:t>
            </a:r>
            <a:r>
              <a:rPr lang="it-IT" sz="4000" dirty="0"/>
              <a:t>, 1990, 1001 ss.</a:t>
            </a:r>
            <a:endParaRPr lang="it-IT" sz="4000" dirty="0" smtClean="0"/>
          </a:p>
          <a:p>
            <a:r>
              <a:rPr lang="it-IT" sz="4200" dirty="0" smtClean="0"/>
              <a:t>Che </a:t>
            </a:r>
            <a:r>
              <a:rPr lang="it-IT" sz="4200" dirty="0"/>
              <a:t>forma di invalidità è? </a:t>
            </a:r>
            <a:endParaRPr lang="it-IT" sz="4200" dirty="0" smtClean="0"/>
          </a:p>
          <a:p>
            <a:endParaRPr lang="it-IT" dirty="0"/>
          </a:p>
          <a:p>
            <a:endParaRPr lang="en-GB" dirty="0"/>
          </a:p>
        </p:txBody>
      </p:sp>
    </p:spTree>
    <p:extLst>
      <p:ext uri="{BB962C8B-B14F-4D97-AF65-F5344CB8AC3E}">
        <p14:creationId xmlns:p14="http://schemas.microsoft.com/office/powerpoint/2010/main" val="33913844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a:t>Il </a:t>
            </a:r>
            <a:r>
              <a:rPr lang="en-GB" dirty="0" err="1"/>
              <a:t>Consiglio</a:t>
            </a:r>
            <a:r>
              <a:rPr lang="en-GB" dirty="0"/>
              <a:t> di </a:t>
            </a:r>
            <a:r>
              <a:rPr lang="en-GB" dirty="0" err="1"/>
              <a:t>Amministrazione</a:t>
            </a:r>
            <a:endParaRPr lang="en-GB" dirty="0"/>
          </a:p>
        </p:txBody>
      </p:sp>
      <p:sp>
        <p:nvSpPr>
          <p:cNvPr id="3" name="Segnaposto contenuto 2"/>
          <p:cNvSpPr>
            <a:spLocks noGrp="1"/>
          </p:cNvSpPr>
          <p:nvPr>
            <p:ph idx="1"/>
          </p:nvPr>
        </p:nvSpPr>
        <p:spPr/>
        <p:txBody>
          <a:bodyPr>
            <a:normAutofit fontScale="62500" lnSpcReduction="20000"/>
          </a:bodyPr>
          <a:lstStyle/>
          <a:p>
            <a:r>
              <a:rPr lang="it-IT" dirty="0"/>
              <a:t>La disciplina del conflitto di interessi degli amm ri, </a:t>
            </a:r>
            <a:r>
              <a:rPr lang="it-IT" b="1" dirty="0" smtClean="0"/>
              <a:t>sono </a:t>
            </a:r>
            <a:r>
              <a:rPr lang="it-IT" b="1" dirty="0"/>
              <a:t>rilevanti non solo gli interessi propri degli amm ri ma anche interessi di terzi </a:t>
            </a:r>
            <a:endParaRPr lang="it-IT" b="1" dirty="0" smtClean="0"/>
          </a:p>
          <a:p>
            <a:r>
              <a:rPr lang="it-IT" dirty="0" smtClean="0"/>
              <a:t>art</a:t>
            </a:r>
            <a:r>
              <a:rPr lang="it-IT" dirty="0"/>
              <a:t>. 2391.1. obbligo a) di dare notizia dell’interesse (anche non confliggente) in una data “operazione”=</a:t>
            </a:r>
            <a:r>
              <a:rPr lang="it-IT" i="1" dirty="0"/>
              <a:t>trasparenza</a:t>
            </a:r>
            <a:r>
              <a:rPr lang="it-IT" dirty="0"/>
              <a:t>; se è delegato, </a:t>
            </a:r>
            <a:endParaRPr lang="it-IT" dirty="0" smtClean="0"/>
          </a:p>
          <a:p>
            <a:r>
              <a:rPr lang="it-IT" dirty="0" smtClean="0"/>
              <a:t>b</a:t>
            </a:r>
            <a:r>
              <a:rPr lang="it-IT" dirty="0"/>
              <a:t>) di astenersi dal compiere l’operazione=</a:t>
            </a:r>
            <a:r>
              <a:rPr lang="it-IT" i="1" dirty="0"/>
              <a:t>astensione</a:t>
            </a:r>
            <a:r>
              <a:rPr lang="it-IT" dirty="0"/>
              <a:t>; </a:t>
            </a:r>
            <a:endParaRPr lang="it-IT" dirty="0" smtClean="0"/>
          </a:p>
          <a:p>
            <a:r>
              <a:rPr lang="it-IT" dirty="0" smtClean="0"/>
              <a:t>c</a:t>
            </a:r>
            <a:r>
              <a:rPr lang="it-IT" dirty="0"/>
              <a:t>) il consiglio deve motivare la convenienza dell’operazione=</a:t>
            </a:r>
            <a:r>
              <a:rPr lang="it-IT" i="1" dirty="0"/>
              <a:t>motivazione</a:t>
            </a:r>
            <a:r>
              <a:rPr lang="it-IT" dirty="0"/>
              <a:t> </a:t>
            </a:r>
            <a:endParaRPr lang="it-IT" dirty="0" smtClean="0"/>
          </a:p>
          <a:p>
            <a:r>
              <a:rPr lang="it-IT" dirty="0" smtClean="0"/>
              <a:t>La </a:t>
            </a:r>
            <a:r>
              <a:rPr lang="it-IT" dirty="0"/>
              <a:t>delibera che sia anche solo potenzialmente dannosa e sia presa 254 senza l’osservanza di a), b) o c) oppure con voto determinante di </a:t>
            </a:r>
            <a:r>
              <a:rPr lang="it-IT" dirty="0" err="1"/>
              <a:t>amm</a:t>
            </a:r>
            <a:r>
              <a:rPr lang="it-IT" dirty="0"/>
              <a:t> re in conflitto sono annullabili Ut </a:t>
            </a:r>
            <a:r>
              <a:rPr lang="it-IT" dirty="0" err="1"/>
              <a:t>supra</a:t>
            </a:r>
            <a:r>
              <a:rPr lang="it-IT" dirty="0"/>
              <a:t> termini e legittimazione, solo che possono impugnare anche gli </a:t>
            </a:r>
            <a:r>
              <a:rPr lang="it-IT" dirty="0" err="1"/>
              <a:t>amm</a:t>
            </a:r>
            <a:r>
              <a:rPr lang="it-IT" dirty="0"/>
              <a:t> </a:t>
            </a:r>
            <a:r>
              <a:rPr lang="it-IT" dirty="0" err="1"/>
              <a:t>ri</a:t>
            </a:r>
            <a:r>
              <a:rPr lang="it-IT" dirty="0"/>
              <a:t> che abbiano votato a favore, se è mancata a) Responsabilità dell’</a:t>
            </a:r>
            <a:r>
              <a:rPr lang="it-IT" dirty="0" err="1"/>
              <a:t>amm</a:t>
            </a:r>
            <a:r>
              <a:rPr lang="it-IT" dirty="0"/>
              <a:t> re sia per danno derivante da sua azione od omissione, sia da utilizzazione di </a:t>
            </a:r>
            <a:r>
              <a:rPr lang="it-IT" i="1" dirty="0"/>
              <a:t>corporate </a:t>
            </a:r>
            <a:r>
              <a:rPr lang="it-IT" i="1" dirty="0" err="1"/>
              <a:t>opportunity</a:t>
            </a:r>
            <a:r>
              <a:rPr lang="it-IT" i="1" dirty="0"/>
              <a:t> </a:t>
            </a:r>
            <a:r>
              <a:rPr lang="it-IT" dirty="0"/>
              <a:t>o di </a:t>
            </a:r>
            <a:r>
              <a:rPr lang="it-IT" i="1" dirty="0"/>
              <a:t>inside information </a:t>
            </a:r>
            <a:r>
              <a:rPr lang="it-IT" dirty="0"/>
              <a:t>(art. 2391.4. e 5.).  </a:t>
            </a:r>
            <a:endParaRPr lang="it-IT" dirty="0" smtClean="0"/>
          </a:p>
          <a:p>
            <a:r>
              <a:rPr lang="it-IT" dirty="0" smtClean="0"/>
              <a:t>art</a:t>
            </a:r>
            <a:r>
              <a:rPr lang="it-IT" dirty="0"/>
              <a:t>. 2391 </a:t>
            </a:r>
            <a:r>
              <a:rPr lang="it-IT" i="1" dirty="0"/>
              <a:t>bis </a:t>
            </a:r>
            <a:r>
              <a:rPr lang="it-IT" dirty="0"/>
              <a:t>su </a:t>
            </a:r>
            <a:r>
              <a:rPr lang="it-IT" b="1" dirty="0"/>
              <a:t>parti correlate qui c’è il reg. </a:t>
            </a:r>
            <a:r>
              <a:rPr lang="it-IT" b="1" dirty="0" err="1"/>
              <a:t>Consob</a:t>
            </a:r>
            <a:r>
              <a:rPr lang="it-IT" b="1" dirty="0"/>
              <a:t> 17221/10 </a:t>
            </a:r>
            <a:endParaRPr lang="it-IT" b="1" dirty="0" smtClean="0"/>
          </a:p>
          <a:p>
            <a:endParaRPr lang="it-IT" dirty="0"/>
          </a:p>
          <a:p>
            <a:endParaRPr lang="en-GB" dirty="0"/>
          </a:p>
        </p:txBody>
      </p:sp>
    </p:spTree>
    <p:extLst>
      <p:ext uri="{BB962C8B-B14F-4D97-AF65-F5344CB8AC3E}">
        <p14:creationId xmlns:p14="http://schemas.microsoft.com/office/powerpoint/2010/main" val="326033070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Comitato esecutivo. Amministratori delegati</a:t>
            </a:r>
            <a:endParaRPr lang="en-GB" dirty="0"/>
          </a:p>
        </p:txBody>
      </p:sp>
      <p:sp>
        <p:nvSpPr>
          <p:cNvPr id="3" name="Segnaposto contenuto 2"/>
          <p:cNvSpPr>
            <a:spLocks noGrp="1"/>
          </p:cNvSpPr>
          <p:nvPr>
            <p:ph idx="1"/>
          </p:nvPr>
        </p:nvSpPr>
        <p:spPr/>
        <p:txBody>
          <a:bodyPr>
            <a:normAutofit fontScale="55000" lnSpcReduction="20000"/>
          </a:bodyPr>
          <a:lstStyle/>
          <a:p>
            <a:endParaRPr lang="it-IT" dirty="0" smtClean="0"/>
          </a:p>
          <a:p>
            <a:r>
              <a:rPr lang="it-IT" dirty="0" smtClean="0"/>
              <a:t>previsti </a:t>
            </a:r>
            <a:r>
              <a:rPr lang="it-IT" dirty="0"/>
              <a:t>l’uno e l’altro dall’art. 2381.2 Anche il comitato esecutivo, che ripete i suoi poteri non dall’assemblea ma dal consiglio, è organo collegiale (</a:t>
            </a:r>
            <a:r>
              <a:rPr lang="it-IT" dirty="0" err="1"/>
              <a:t>arg</a:t>
            </a:r>
            <a:r>
              <a:rPr lang="it-IT" dirty="0"/>
              <a:t>. ex art. 2405); dove invece </a:t>
            </a:r>
            <a:r>
              <a:rPr lang="it-IT" dirty="0" err="1"/>
              <a:t>a.d.</a:t>
            </a:r>
            <a:r>
              <a:rPr lang="it-IT" dirty="0"/>
              <a:t> solo organi unipersonali, che possono operare sia congiuntamente o disgiuntamente a seconda di quanto sia previsto dallo statuto o dall’atto di nomina Possibile coesistenza  di C.E. e A.D. </a:t>
            </a:r>
            <a:endParaRPr lang="it-IT" dirty="0" smtClean="0"/>
          </a:p>
          <a:p>
            <a:r>
              <a:rPr lang="it-IT" dirty="0" smtClean="0"/>
              <a:t>Le </a:t>
            </a:r>
            <a:r>
              <a:rPr lang="it-IT" dirty="0"/>
              <a:t>materie non delegabili, art. 2381.4, oltre alla redazione del progetto di bilancio ed alla delega all’aumento di capitale ed ai provvedimenti di cui agli artt. 2446 e 2447, che già c’erano, si sono aggiunti </a:t>
            </a:r>
            <a:r>
              <a:rPr lang="it-IT" dirty="0" smtClean="0"/>
              <a:t> </a:t>
            </a:r>
            <a:r>
              <a:rPr lang="it-IT" dirty="0"/>
              <a:t>emissione di obbligazioni convertibili, predisposizione del progetto di fusione e di </a:t>
            </a:r>
            <a:r>
              <a:rPr lang="it-IT"/>
              <a:t>scissione </a:t>
            </a:r>
            <a:endParaRPr lang="it-IT" smtClean="0"/>
          </a:p>
          <a:p>
            <a:r>
              <a:rPr lang="it-IT" smtClean="0"/>
              <a:t>Le </a:t>
            </a:r>
            <a:r>
              <a:rPr lang="it-IT" dirty="0"/>
              <a:t>modalità di esercizio della delega e la concentrazione di poteri nei deleganti, cum riflessi sul regime di responsabilità </a:t>
            </a:r>
            <a:endParaRPr lang="it-IT" dirty="0" smtClean="0"/>
          </a:p>
          <a:p>
            <a:r>
              <a:rPr lang="it-IT" dirty="0" smtClean="0"/>
              <a:t>Il </a:t>
            </a:r>
            <a:r>
              <a:rPr lang="it-IT" dirty="0"/>
              <a:t>rapporto fra deleganti e delegati: direttive, avocazione e revoca, art. 2381.3 I compiti del consiglio rispetto alle funzioni delegate: anche qui vi è “procedimentalizzazione”, art. 2381.3 e 5, dove gli assetti organizzativi, amministrativi e contabili sono set up dagli uni e verificati nella loro adeguatezza </a:t>
            </a:r>
            <a:r>
              <a:rPr lang="it-IT" dirty="0" err="1"/>
              <a:t>dali</a:t>
            </a:r>
            <a:r>
              <a:rPr lang="it-IT" dirty="0"/>
              <a:t> altri. </a:t>
            </a:r>
            <a:endParaRPr lang="it-IT" dirty="0" smtClean="0"/>
          </a:p>
          <a:p>
            <a:r>
              <a:rPr lang="it-IT" dirty="0" smtClean="0"/>
              <a:t>E </a:t>
            </a:r>
            <a:r>
              <a:rPr lang="it-IT" dirty="0"/>
              <a:t>v. l’art. 2381.6., doveri di informazione Le prescrizioni sui flussi informativi, </a:t>
            </a:r>
          </a:p>
          <a:p>
            <a:endParaRPr lang="en-GB" dirty="0"/>
          </a:p>
        </p:txBody>
      </p:sp>
    </p:spTree>
    <p:extLst>
      <p:ext uri="{BB962C8B-B14F-4D97-AF65-F5344CB8AC3E}">
        <p14:creationId xmlns:p14="http://schemas.microsoft.com/office/powerpoint/2010/main" val="403712262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La rappresentanza della società</a:t>
            </a:r>
            <a:endParaRPr lang="it-IT" dirty="0"/>
          </a:p>
        </p:txBody>
      </p:sp>
      <p:sp>
        <p:nvSpPr>
          <p:cNvPr id="3" name="Segnaposto contenuto 2"/>
          <p:cNvSpPr>
            <a:spLocks noGrp="1"/>
          </p:cNvSpPr>
          <p:nvPr>
            <p:ph idx="1"/>
          </p:nvPr>
        </p:nvSpPr>
        <p:spPr/>
        <p:txBody>
          <a:bodyPr>
            <a:normAutofit fontScale="55000" lnSpcReduction="20000"/>
          </a:bodyPr>
          <a:lstStyle/>
          <a:p>
            <a:r>
              <a:rPr lang="it-IT" dirty="0"/>
              <a:t>lo statuto prima (art. 2328.2. n. 9) e la nomina poi 256 devono indicare quali fra gli amm ri abbiano poteri di rappresentanza, “precisando se congiuntamente o disgiuntamente”; una volta che l’abbiano, il potere è da intendersi generale (2384.1.: non più solo </a:t>
            </a:r>
            <a:r>
              <a:rPr lang="it-IT" i="1" dirty="0"/>
              <a:t>intra </a:t>
            </a:r>
            <a:r>
              <a:rPr lang="it-IT" i="1" dirty="0" err="1"/>
              <a:t>vires</a:t>
            </a:r>
            <a:r>
              <a:rPr lang="it-IT" dirty="0"/>
              <a:t>) </a:t>
            </a:r>
            <a:endParaRPr lang="it-IT" dirty="0" smtClean="0"/>
          </a:p>
          <a:p>
            <a:r>
              <a:rPr lang="it-IT" dirty="0" smtClean="0"/>
              <a:t>Le </a:t>
            </a:r>
            <a:r>
              <a:rPr lang="it-IT" dirty="0"/>
              <a:t>norme a tutela dei terzi </a:t>
            </a:r>
            <a:endParaRPr lang="it-IT" dirty="0" smtClean="0"/>
          </a:p>
          <a:p>
            <a:r>
              <a:rPr lang="it-IT" dirty="0" smtClean="0"/>
              <a:t>a</a:t>
            </a:r>
            <a:r>
              <a:rPr lang="it-IT" dirty="0"/>
              <a:t>) inopponibilità ai terzi in buona fede dell’invalidità della nomina; </a:t>
            </a:r>
            <a:endParaRPr lang="it-IT" dirty="0" smtClean="0"/>
          </a:p>
          <a:p>
            <a:r>
              <a:rPr lang="it-IT" dirty="0" smtClean="0"/>
              <a:t>b</a:t>
            </a:r>
            <a:r>
              <a:rPr lang="it-IT" dirty="0"/>
              <a:t>) per i limiti statutari e dell’atto di nomina (dove, penserei, non però l’assenza di poteri o il carattere congiunto degli stessi; forse sono influenzato da una vecchia categorizzazione </a:t>
            </a:r>
            <a:r>
              <a:rPr lang="it-IT" dirty="0" err="1"/>
              <a:t>GALGANiana</a:t>
            </a:r>
            <a:r>
              <a:rPr lang="it-IT" dirty="0"/>
              <a:t>), ivi inclusa la c.d. scissione fra potere rappresentativo e potere deliberativo, la società sarebbe vincolata: v. l’(ora unica) ipotesi dell’art. 2384.2.: l’exceptio doli 257 intesa da </a:t>
            </a:r>
            <a:r>
              <a:rPr lang="it-IT" cap="small" dirty="0"/>
              <a:t>Campobasso257 </a:t>
            </a:r>
            <a:r>
              <a:rPr lang="it-IT" dirty="0"/>
              <a:t>come “accordo fraudolento”; il fatto che gli atti siano </a:t>
            </a:r>
            <a:r>
              <a:rPr lang="it-IT" i="1" dirty="0"/>
              <a:t>ultra </a:t>
            </a:r>
            <a:r>
              <a:rPr lang="it-IT" i="1" dirty="0" err="1"/>
              <a:t>vires</a:t>
            </a:r>
            <a:r>
              <a:rPr lang="it-IT" i="1" dirty="0"/>
              <a:t> </a:t>
            </a:r>
            <a:r>
              <a:rPr lang="it-IT" dirty="0"/>
              <a:t>non è più opponibile, come è coerente con il carattere generale della rappresentanza </a:t>
            </a:r>
            <a:r>
              <a:rPr lang="it-IT" dirty="0" smtClean="0"/>
              <a:t> Opponibilità </a:t>
            </a:r>
            <a:r>
              <a:rPr lang="it-IT" dirty="0"/>
              <a:t>però dei limiti legali, come l’A.D. che stipuli in conflitto di interessi (art. 1394) e l’assunzione di partecipazioni in società a responsabilità illimitata, art. 2361.2. Cfr. art. 2298 c.c</a:t>
            </a:r>
            <a:r>
              <a:rPr lang="it-IT" dirty="0" smtClean="0"/>
              <a:t>.</a:t>
            </a:r>
            <a:endParaRPr lang="it-IT" dirty="0"/>
          </a:p>
          <a:p>
            <a:r>
              <a:rPr lang="it-IT" dirty="0"/>
              <a:t>Sulla prevalenza della disciplina societaria sull’art. 12.2. l.c. v. Cassazione 6 febbraio 1993, n. 1506, in </a:t>
            </a:r>
            <a:r>
              <a:rPr lang="it-IT" i="1" dirty="0"/>
              <a:t>Giur. it.</a:t>
            </a:r>
            <a:r>
              <a:rPr lang="it-IT" dirty="0"/>
              <a:t> 1993, II, 2, 1419, caso “Dell’</a:t>
            </a:r>
            <a:r>
              <a:rPr lang="it-IT" dirty="0" err="1"/>
              <a:t>Utri</a:t>
            </a:r>
            <a:r>
              <a:rPr lang="it-IT" dirty="0"/>
              <a:t>”.</a:t>
            </a:r>
          </a:p>
          <a:p>
            <a:endParaRPr lang="it-IT" dirty="0"/>
          </a:p>
        </p:txBody>
      </p:sp>
    </p:spTree>
    <p:extLst>
      <p:ext uri="{BB962C8B-B14F-4D97-AF65-F5344CB8AC3E}">
        <p14:creationId xmlns:p14="http://schemas.microsoft.com/office/powerpoint/2010/main" val="253541617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La responsabilità degli amministratori verso la società</a:t>
            </a:r>
            <a:endParaRPr lang="it-IT" dirty="0"/>
          </a:p>
        </p:txBody>
      </p:sp>
      <p:sp>
        <p:nvSpPr>
          <p:cNvPr id="3" name="Segnaposto contenuto 2"/>
          <p:cNvSpPr>
            <a:spLocks noGrp="1"/>
          </p:cNvSpPr>
          <p:nvPr>
            <p:ph idx="1"/>
          </p:nvPr>
        </p:nvSpPr>
        <p:spPr/>
        <p:txBody>
          <a:bodyPr>
            <a:normAutofit fontScale="47500" lnSpcReduction="20000"/>
          </a:bodyPr>
          <a:lstStyle/>
          <a:p>
            <a:r>
              <a:rPr lang="it-IT" dirty="0"/>
              <a:t>potere e responsabilità cum giusta riflessione  sulla funzione compensativa e non afflittiva della </a:t>
            </a:r>
            <a:r>
              <a:rPr lang="it-IT" dirty="0" err="1"/>
              <a:t>r.c.</a:t>
            </a:r>
            <a:r>
              <a:rPr lang="it-IT" dirty="0"/>
              <a:t> E responsabilità non è per le obbligazioni sociali (se non, se c’è ancora, per l’operare dello scioglimento di diritto in caso di perdita del capitale sociale; ma v. anche l’art. 2331.2.) Gli interessi tutelati, società, creditori e singoli soci o terzi </a:t>
            </a:r>
            <a:endParaRPr lang="it-IT" dirty="0" smtClean="0"/>
          </a:p>
          <a:p>
            <a:r>
              <a:rPr lang="it-IT" dirty="0" smtClean="0"/>
              <a:t>La </a:t>
            </a:r>
            <a:r>
              <a:rPr lang="it-IT" dirty="0"/>
              <a:t>responsabilità contrattuale verso la società, art. 2392 La diligenza dovuta: testualmente </a:t>
            </a:r>
            <a:r>
              <a:rPr lang="it-IT" dirty="0" smtClean="0"/>
              <a:t>cambia </a:t>
            </a:r>
            <a:r>
              <a:rPr lang="it-IT" dirty="0"/>
              <a:t>(“con la diligenza richiesta dalla natura dell’incarico e dalle loro specifiche competenze”, art. 2392.1, rispetto al richiamo alla diligenza del mandatario</a:t>
            </a:r>
            <a:r>
              <a:rPr lang="it-IT" dirty="0" smtClean="0"/>
              <a:t>)</a:t>
            </a:r>
            <a:r>
              <a:rPr lang="it-IT" dirty="0"/>
              <a:t> Sulla </a:t>
            </a:r>
            <a:r>
              <a:rPr lang="it-IT" i="1" dirty="0"/>
              <a:t>business judgement rule </a:t>
            </a:r>
            <a:r>
              <a:rPr lang="it-IT" dirty="0"/>
              <a:t>v. F. </a:t>
            </a:r>
            <a:r>
              <a:rPr lang="it-IT" dirty="0" err="1"/>
              <a:t>D</a:t>
            </a:r>
            <a:r>
              <a:rPr lang="it-IT" cap="small" dirty="0" err="1"/>
              <a:t>enozza</a:t>
            </a:r>
            <a:r>
              <a:rPr lang="it-IT" dirty="0"/>
              <a:t>, </a:t>
            </a:r>
            <a:r>
              <a:rPr lang="it-IT" i="1" dirty="0"/>
              <a:t>Norme efficienti. L’analisi economica delle regola giuridiche</a:t>
            </a:r>
            <a:r>
              <a:rPr lang="it-IT" dirty="0"/>
              <a:t>, Giuffrè, Milano, 2002, 93 </a:t>
            </a:r>
            <a:r>
              <a:rPr lang="it-IT" dirty="0" smtClean="0"/>
              <a:t>ss. </a:t>
            </a:r>
            <a:r>
              <a:rPr lang="it-IT" b="1" dirty="0" smtClean="0"/>
              <a:t>lo </a:t>
            </a:r>
            <a:r>
              <a:rPr lang="it-IT" b="1" dirty="0"/>
              <a:t>standard di art. 1176.2 </a:t>
            </a:r>
            <a:r>
              <a:rPr lang="it-IT" dirty="0"/>
              <a:t> </a:t>
            </a:r>
            <a:endParaRPr lang="it-IT" dirty="0" smtClean="0"/>
          </a:p>
          <a:p>
            <a:r>
              <a:rPr lang="it-IT" dirty="0" smtClean="0"/>
              <a:t>La </a:t>
            </a:r>
            <a:r>
              <a:rPr lang="it-IT" dirty="0"/>
              <a:t>solidarietà, che è sì proclamata dall’art. 2392.1, ma poi comma 2. abolisce il concetto della culpa in vigilando – i marpioni! – e presuppone, per la verità oggi come in passato, la “conoscenza”; peraltro v. l’art. 2381.6. (il precetto di “agire in modo informato”) e l’art. 2381.3., il precetto di valutazione degli “assetti” ed “andamento”; il comma 3. resta come prima </a:t>
            </a:r>
            <a:endParaRPr lang="it-IT" dirty="0" smtClean="0"/>
          </a:p>
          <a:p>
            <a:r>
              <a:rPr lang="it-IT" b="1" dirty="0"/>
              <a:t>ora può essere esercitata anche dal collegio sindacale art. 2393.3 </a:t>
            </a:r>
            <a:endParaRPr lang="it-IT" dirty="0"/>
          </a:p>
          <a:p>
            <a:r>
              <a:rPr lang="it-IT" dirty="0" smtClean="0"/>
              <a:t>L’esenzione da responsabilità L’esercizio dell’azione sociale di responsabilità, art. 2393 dove il 2. contiene una limitazione – i marpioni! – all’occasione di bilancio; la prescrizione quinquennale, art. 2393 (riferita alla citazione) La revoca di diritto: art. 2393.4. Rinunce e transazioni 2393.5. L’esperienza: l’azione ad opera del curatore fallimentare ex art. 146 l.f. e ora 2394-</a:t>
            </a:r>
            <a:r>
              <a:rPr lang="it-IT" i="1" dirty="0" smtClean="0"/>
              <a:t>bis</a:t>
            </a:r>
            <a:r>
              <a:rPr lang="it-IT" dirty="0" smtClean="0"/>
              <a:t> (o in caso di cambio di maggioranza)</a:t>
            </a:r>
            <a:endParaRPr lang="it-IT" dirty="0"/>
          </a:p>
        </p:txBody>
      </p:sp>
    </p:spTree>
    <p:extLst>
      <p:ext uri="{BB962C8B-B14F-4D97-AF65-F5344CB8AC3E}">
        <p14:creationId xmlns:p14="http://schemas.microsoft.com/office/powerpoint/2010/main" val="172347982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La responsabilità verso i creditori sociali</a:t>
            </a:r>
            <a:endParaRPr lang="it-IT" dirty="0"/>
          </a:p>
        </p:txBody>
      </p:sp>
      <p:sp>
        <p:nvSpPr>
          <p:cNvPr id="3" name="Segnaposto contenuto 2"/>
          <p:cNvSpPr>
            <a:spLocks noGrp="1"/>
          </p:cNvSpPr>
          <p:nvPr>
            <p:ph idx="1"/>
          </p:nvPr>
        </p:nvSpPr>
        <p:spPr/>
        <p:txBody>
          <a:bodyPr>
            <a:normAutofit fontScale="92500" lnSpcReduction="10000"/>
          </a:bodyPr>
          <a:lstStyle/>
          <a:p>
            <a:r>
              <a:rPr lang="it-IT" dirty="0"/>
              <a:t>l’art. 2394.1. e 2. che scandiscono il duplice presupposto (inadempimento + incapienza) Natura giuridica contrattuale od extracontrattuale: nel primo caso sarebbe l’amm re a dover provare l’assenza di colpa, nel secondo il creditore Rapporti </a:t>
            </a:r>
            <a:r>
              <a:rPr lang="it-IT" dirty="0" smtClean="0"/>
              <a:t>con </a:t>
            </a:r>
            <a:r>
              <a:rPr lang="it-IT" dirty="0"/>
              <a:t>l’azione sociale: è surrogatoria? il regime delle rinunce (senza effetto per i creditori) e transazioni (impugnabili con l’azione revocatoria ordinaria, art. 2901) nell’art. 2394.3. Scarso impiego nella pratica</a:t>
            </a:r>
          </a:p>
        </p:txBody>
      </p:sp>
    </p:spTree>
    <p:extLst>
      <p:ext uri="{BB962C8B-B14F-4D97-AF65-F5344CB8AC3E}">
        <p14:creationId xmlns:p14="http://schemas.microsoft.com/office/powerpoint/2010/main" val="261552780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La responsabilità verso i singoli soci ed i terzi</a:t>
            </a:r>
            <a:endParaRPr lang="it-IT" dirty="0"/>
          </a:p>
        </p:txBody>
      </p:sp>
      <p:sp>
        <p:nvSpPr>
          <p:cNvPr id="3" name="Segnaposto contenuto 2"/>
          <p:cNvSpPr>
            <a:spLocks noGrp="1"/>
          </p:cNvSpPr>
          <p:nvPr>
            <p:ph idx="1"/>
          </p:nvPr>
        </p:nvSpPr>
        <p:spPr/>
        <p:txBody>
          <a:bodyPr/>
          <a:lstStyle/>
          <a:p>
            <a:r>
              <a:rPr lang="it-IT" dirty="0"/>
              <a:t>a tutela non del patrimonio sociale ma di quello individuale: il danno “diretto” che non transita per il patrimonio sociale Es. il bilancio falso che induce ad acquistare; o a concedere credito </a:t>
            </a:r>
          </a:p>
          <a:p>
            <a:r>
              <a:rPr lang="it-IT" dirty="0"/>
              <a:t>Sul punto, in un caso di danno al fideiussore, v. Tribunale Milano 19 aprile 1993, in </a:t>
            </a:r>
            <a:r>
              <a:rPr lang="it-IT" i="1" dirty="0"/>
              <a:t>Giur. it.</a:t>
            </a:r>
            <a:r>
              <a:rPr lang="it-IT" dirty="0"/>
              <a:t> 1993, I, 2, 642, caso “IMF”</a:t>
            </a:r>
          </a:p>
          <a:p>
            <a:endParaRPr lang="it-IT" dirty="0"/>
          </a:p>
        </p:txBody>
      </p:sp>
    </p:spTree>
    <p:extLst>
      <p:ext uri="{BB962C8B-B14F-4D97-AF65-F5344CB8AC3E}">
        <p14:creationId xmlns:p14="http://schemas.microsoft.com/office/powerpoint/2010/main" val="66387581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La responsabilità degli amministratori verso la società</a:t>
            </a:r>
            <a:endParaRPr lang="it-IT" dirty="0"/>
          </a:p>
        </p:txBody>
      </p:sp>
      <p:sp>
        <p:nvSpPr>
          <p:cNvPr id="3" name="Segnaposto contenuto 2"/>
          <p:cNvSpPr>
            <a:spLocks noGrp="1"/>
          </p:cNvSpPr>
          <p:nvPr>
            <p:ph idx="1"/>
          </p:nvPr>
        </p:nvSpPr>
        <p:spPr/>
        <p:txBody>
          <a:bodyPr>
            <a:normAutofit lnSpcReduction="10000"/>
          </a:bodyPr>
          <a:lstStyle/>
          <a:p>
            <a:r>
              <a:rPr lang="it-IT" dirty="0"/>
              <a:t>L’azione sociale di responsabilità promossa dai soci (c.d. derivative action), art. 2393-</a:t>
            </a:r>
            <a:r>
              <a:rPr lang="it-IT" i="1" dirty="0"/>
              <a:t>bis</a:t>
            </a:r>
            <a:r>
              <a:rPr lang="it-IT" dirty="0"/>
              <a:t> e 129 TUF, promossa da soci che rappresentino un quinto del capitale sociale o 260 un ventesimo in quelle aperte (art. 2329-</a:t>
            </a:r>
            <a:r>
              <a:rPr lang="it-IT" i="1" dirty="0"/>
              <a:t>bis</a:t>
            </a:r>
            <a:r>
              <a:rPr lang="it-IT" dirty="0"/>
              <a:t>.1. e 2.) </a:t>
            </a:r>
            <a:endParaRPr lang="it-IT" dirty="0" smtClean="0"/>
          </a:p>
          <a:p>
            <a:r>
              <a:rPr lang="it-IT" b="1" dirty="0" smtClean="0"/>
              <a:t>condizione </a:t>
            </a:r>
            <a:r>
              <a:rPr lang="it-IT" b="1" dirty="0"/>
              <a:t>dell’azione (che deve permanere) o presupposto? </a:t>
            </a:r>
            <a:endParaRPr lang="it-IT" b="1" dirty="0" smtClean="0"/>
          </a:p>
          <a:p>
            <a:r>
              <a:rPr lang="it-IT" dirty="0" smtClean="0"/>
              <a:t>Il </a:t>
            </a:r>
            <a:r>
              <a:rPr lang="it-IT" dirty="0"/>
              <a:t>rappresentante comune (è un curatore?) del comma 4. </a:t>
            </a:r>
          </a:p>
          <a:p>
            <a:endParaRPr lang="it-IT" dirty="0"/>
          </a:p>
        </p:txBody>
      </p:sp>
    </p:spTree>
    <p:extLst>
      <p:ext uri="{BB962C8B-B14F-4D97-AF65-F5344CB8AC3E}">
        <p14:creationId xmlns:p14="http://schemas.microsoft.com/office/powerpoint/2010/main" val="311313158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Il sistema dei </a:t>
            </a:r>
            <a:r>
              <a:rPr lang="en-GB" dirty="0" err="1" smtClean="0"/>
              <a:t>controlli</a:t>
            </a:r>
            <a:endParaRPr lang="en-GB" dirty="0"/>
          </a:p>
        </p:txBody>
      </p:sp>
      <p:sp>
        <p:nvSpPr>
          <p:cNvPr id="3" name="Segnaposto contenuto 2"/>
          <p:cNvSpPr>
            <a:spLocks noGrp="1"/>
          </p:cNvSpPr>
          <p:nvPr>
            <p:ph idx="1"/>
          </p:nvPr>
        </p:nvSpPr>
        <p:spPr/>
        <p:txBody>
          <a:bodyPr>
            <a:normAutofit fontScale="70000" lnSpcReduction="20000"/>
          </a:bodyPr>
          <a:lstStyle/>
          <a:p>
            <a:r>
              <a:rPr lang="it-IT" dirty="0" smtClean="0"/>
              <a:t>Profilo funzionale: </a:t>
            </a:r>
          </a:p>
          <a:p>
            <a:pPr lvl="1"/>
            <a:r>
              <a:rPr lang="it-IT" dirty="0" smtClean="0"/>
              <a:t>perché occorrono controlli nella società per azioni? </a:t>
            </a:r>
          </a:p>
          <a:p>
            <a:pPr lvl="1"/>
            <a:r>
              <a:rPr lang="it-IT" dirty="0" smtClean="0"/>
              <a:t>Controlli di chi e di che cosa? Non dovrebbero bastare i. i doveri fiduciari degli amministratori; e ii. il meccanismo dei prezzi dei titoli? Il problema dell’asimmetria informativa;</a:t>
            </a:r>
          </a:p>
          <a:p>
            <a:pPr lvl="1"/>
            <a:r>
              <a:rPr lang="it-IT" dirty="0" smtClean="0"/>
              <a:t>Differenze rispetto ai controlli nelle società di persone;</a:t>
            </a:r>
          </a:p>
          <a:p>
            <a:pPr lvl="1"/>
            <a:r>
              <a:rPr lang="it-IT" dirty="0" smtClean="0"/>
              <a:t>Ma poi alla fine servono? Parmalat, Cirio, Enron</a:t>
            </a:r>
          </a:p>
          <a:p>
            <a:r>
              <a:rPr lang="it-IT" dirty="0" smtClean="0"/>
              <a:t>Profilo strutturale:</a:t>
            </a:r>
          </a:p>
          <a:p>
            <a:pPr lvl="1"/>
            <a:r>
              <a:rPr lang="it-IT" dirty="0" smtClean="0"/>
              <a:t>Controlli interni </a:t>
            </a:r>
          </a:p>
          <a:p>
            <a:pPr lvl="2"/>
            <a:r>
              <a:rPr lang="it-IT" dirty="0" smtClean="0"/>
              <a:t>Collegio sindacale</a:t>
            </a:r>
          </a:p>
          <a:p>
            <a:pPr lvl="2"/>
            <a:r>
              <a:rPr lang="it-IT" dirty="0" smtClean="0"/>
              <a:t>Revisione contabile; </a:t>
            </a:r>
          </a:p>
          <a:p>
            <a:pPr lvl="3"/>
            <a:r>
              <a:rPr lang="it-IT" dirty="0" smtClean="0"/>
              <a:t>con accenni a i. legge n. 231; e ii. ai sistemi alternativi;</a:t>
            </a:r>
          </a:p>
          <a:p>
            <a:r>
              <a:rPr lang="it-IT" dirty="0" smtClean="0"/>
              <a:t>Controlli esterni: </a:t>
            </a:r>
          </a:p>
          <a:p>
            <a:pPr lvl="1"/>
            <a:r>
              <a:rPr lang="it-IT" dirty="0" smtClean="0"/>
              <a:t>Controllo giudiziario;</a:t>
            </a:r>
          </a:p>
          <a:p>
            <a:pPr lvl="1"/>
            <a:r>
              <a:rPr lang="it-IT" dirty="0" err="1" smtClean="0"/>
              <a:t>Consob</a:t>
            </a:r>
            <a:r>
              <a:rPr lang="it-IT" dirty="0" smtClean="0"/>
              <a:t> </a:t>
            </a:r>
          </a:p>
          <a:p>
            <a:endParaRPr lang="en-GB" dirty="0"/>
          </a:p>
        </p:txBody>
      </p:sp>
    </p:spTree>
    <p:extLst>
      <p:ext uri="{BB962C8B-B14F-4D97-AF65-F5344CB8AC3E}">
        <p14:creationId xmlns:p14="http://schemas.microsoft.com/office/powerpoint/2010/main" val="160952198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smtClean="0"/>
              <a:t>I controlli interni. Il collegio sindacale</a:t>
            </a:r>
            <a:endParaRPr lang="en-GB" dirty="0"/>
          </a:p>
        </p:txBody>
      </p:sp>
      <p:sp>
        <p:nvSpPr>
          <p:cNvPr id="3" name="Segnaposto contenuto 2"/>
          <p:cNvSpPr>
            <a:spLocks noGrp="1"/>
          </p:cNvSpPr>
          <p:nvPr>
            <p:ph idx="1"/>
          </p:nvPr>
        </p:nvSpPr>
        <p:spPr/>
        <p:txBody>
          <a:bodyPr>
            <a:normAutofit fontScale="77500" lnSpcReduction="20000"/>
          </a:bodyPr>
          <a:lstStyle/>
          <a:p>
            <a:r>
              <a:rPr lang="it-IT" dirty="0" smtClean="0"/>
              <a:t>A) IL COLLEGIO SINDACALE l’evoluzione dal 1942; difficile il raccordo con le società di revisione previste nel 1974 Passi in avanti nella professionalità con l’attuazione della Ottava direttiva attraverso il d. lgs. 88/92 Con il TUF gli vien tolto il controllo contabile per le quotate; e questo è confermato dalla riforma del 2003</a:t>
            </a:r>
          </a:p>
          <a:p>
            <a:r>
              <a:rPr lang="it-IT" dirty="0" smtClean="0"/>
              <a:t>ma si torna indietro con l’art. 2409-bis.2 e il d. lgs. 30 del 2010 di attuazione della direttiva sui conti per società i. «non enti di interesse pubblico» [secondo l’art. 16 del d. lgs 39/2010: emittenti azioni o strumenti finanziari quotati o diffusi tra il pubblico in maniera rilevante]e ii. non tenute a bilancio consolidato; ma il difetto sta nel manico; e si è tornati indietro! </a:t>
            </a:r>
            <a:endParaRPr lang="en-GB" dirty="0"/>
          </a:p>
        </p:txBody>
      </p:sp>
    </p:spTree>
    <p:extLst>
      <p:ext uri="{BB962C8B-B14F-4D97-AF65-F5344CB8AC3E}">
        <p14:creationId xmlns:p14="http://schemas.microsoft.com/office/powerpoint/2010/main" val="3926798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diverse categorie di </a:t>
            </a:r>
            <a:r>
              <a:rPr lang="it-IT" dirty="0" smtClean="0"/>
              <a:t>impresa 2</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I gruppi di regole esclusi per alcune categorie di imprese</a:t>
            </a:r>
          </a:p>
          <a:p>
            <a:r>
              <a:rPr lang="it-IT" dirty="0" smtClean="0"/>
              <a:t>Iscrizione nel registro delle imprese (e suoi effetti giuridici: pubblicità dichiarativa, notizia e costitutiva: anticipazione)</a:t>
            </a:r>
          </a:p>
          <a:p>
            <a:pPr lvl="1"/>
            <a:r>
              <a:rPr lang="it-IT" dirty="0" smtClean="0"/>
              <a:t>Originariamente, artt. 2136 (e 2200) e 2202;</a:t>
            </a:r>
          </a:p>
          <a:p>
            <a:pPr lvl="1"/>
            <a:r>
              <a:rPr lang="it-IT" dirty="0" smtClean="0"/>
              <a:t>Ora: </a:t>
            </a:r>
            <a:r>
              <a:rPr lang="it-IT" dirty="0"/>
              <a:t>l’art. 2 del d. lgs. 18 maggio 2001, n. 228 </a:t>
            </a:r>
            <a:r>
              <a:rPr lang="it-IT" dirty="0" smtClean="0"/>
              <a:t>prevede </a:t>
            </a:r>
            <a:r>
              <a:rPr lang="it-IT" dirty="0"/>
              <a:t>l’iscrizione anche di imprese agricola, società semplice e coltivatore diretto con efficacia dichiarativa; per piccoli imprenditori non agricoli con effetto di pubblicità </a:t>
            </a:r>
            <a:r>
              <a:rPr lang="it-IT" dirty="0" smtClean="0"/>
              <a:t>notizia</a:t>
            </a:r>
          </a:p>
        </p:txBody>
      </p:sp>
    </p:spTree>
    <p:extLst>
      <p:ext uri="{BB962C8B-B14F-4D97-AF65-F5344CB8AC3E}">
        <p14:creationId xmlns:p14="http://schemas.microsoft.com/office/powerpoint/2010/main" val="141414468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dirty="0"/>
              <a:t>I </a:t>
            </a:r>
            <a:r>
              <a:rPr lang="en-GB" dirty="0" err="1"/>
              <a:t>controlli</a:t>
            </a:r>
            <a:r>
              <a:rPr lang="en-GB" dirty="0"/>
              <a:t> </a:t>
            </a:r>
            <a:r>
              <a:rPr lang="en-GB" dirty="0" err="1" smtClean="0"/>
              <a:t>interni</a:t>
            </a:r>
            <a:r>
              <a:rPr lang="en-GB" dirty="0"/>
              <a:t> Il </a:t>
            </a:r>
            <a:r>
              <a:rPr lang="en-GB" dirty="0" err="1"/>
              <a:t>collegio</a:t>
            </a:r>
            <a:r>
              <a:rPr lang="en-GB" dirty="0"/>
              <a:t> </a:t>
            </a:r>
            <a:r>
              <a:rPr lang="en-GB" dirty="0" err="1"/>
              <a:t>sindacale</a:t>
            </a:r>
            <a:endParaRPr lang="en-GB" dirty="0"/>
          </a:p>
        </p:txBody>
      </p:sp>
      <p:sp>
        <p:nvSpPr>
          <p:cNvPr id="3" name="Segnaposto contenuto 2"/>
          <p:cNvSpPr>
            <a:spLocks noGrp="1"/>
          </p:cNvSpPr>
          <p:nvPr>
            <p:ph idx="1"/>
          </p:nvPr>
        </p:nvSpPr>
        <p:spPr/>
        <p:txBody>
          <a:bodyPr>
            <a:normAutofit fontScale="70000" lnSpcReduction="20000"/>
          </a:bodyPr>
          <a:lstStyle/>
          <a:p>
            <a:r>
              <a:rPr lang="it-IT" b="1" dirty="0"/>
              <a:t>Composizione. Nomina. Cessazione</a:t>
            </a:r>
            <a:r>
              <a:rPr lang="it-IT" dirty="0"/>
              <a:t>, la composizione, art. 2397 tre o cinque, quindi </a:t>
            </a:r>
            <a:r>
              <a:rPr lang="it-IT" dirty="0" smtClean="0"/>
              <a:t>struttura </a:t>
            </a:r>
            <a:r>
              <a:rPr lang="it-IT" dirty="0"/>
              <a:t>semirigida che non c’è nel TUF </a:t>
            </a:r>
            <a:endParaRPr lang="it-IT" dirty="0" smtClean="0"/>
          </a:p>
          <a:p>
            <a:r>
              <a:rPr lang="it-IT" dirty="0"/>
              <a:t>Nomina </a:t>
            </a:r>
            <a:r>
              <a:rPr lang="it-IT" dirty="0" smtClean="0"/>
              <a:t> art. 2400 </a:t>
            </a:r>
            <a:r>
              <a:rPr lang="it-IT" b="1" dirty="0" smtClean="0"/>
              <a:t>cum</a:t>
            </a:r>
            <a:r>
              <a:rPr lang="it-IT" b="1" dirty="0"/>
              <a:t>, </a:t>
            </a:r>
            <a:r>
              <a:rPr lang="it-IT" b="1" dirty="0" smtClean="0"/>
              <a:t>sindaco </a:t>
            </a:r>
            <a:r>
              <a:rPr lang="it-IT" b="1" dirty="0"/>
              <a:t>di minoranza, esperimento frustrato ed ora l. 262/2005 con nuovo art. 148.2 TUF prova a riattivare con </a:t>
            </a:r>
            <a:r>
              <a:rPr lang="it-IT" b="1" dirty="0" smtClean="0"/>
              <a:t>voto </a:t>
            </a:r>
            <a:r>
              <a:rPr lang="it-IT" b="1" dirty="0"/>
              <a:t>di lista e proibizione di fissazione di soglie + art. 148.1-bis quote rosa almeno un terzo</a:t>
            </a:r>
            <a:r>
              <a:rPr lang="it-IT" dirty="0"/>
              <a:t> </a:t>
            </a:r>
            <a:endParaRPr lang="it-IT" dirty="0" smtClean="0"/>
          </a:p>
          <a:p>
            <a:r>
              <a:rPr lang="it-IT" dirty="0"/>
              <a:t>I requisiti di professionalità, dove il registro dei revisori è previsto oltre che dal d. lgs. 88/92 dal </a:t>
            </a:r>
            <a:r>
              <a:rPr lang="it-IT" dirty="0" err="1"/>
              <a:t>d.p.r.</a:t>
            </a:r>
            <a:r>
              <a:rPr lang="it-IT" dirty="0"/>
              <a:t> 99/98; e l’art. 148 TUF è integrato dal </a:t>
            </a:r>
            <a:r>
              <a:rPr lang="it-IT" dirty="0" err="1"/>
              <a:t>d.m.</a:t>
            </a:r>
            <a:r>
              <a:rPr lang="it-IT" dirty="0"/>
              <a:t> 162/00 264 </a:t>
            </a:r>
            <a:endParaRPr lang="it-IT" dirty="0" smtClean="0"/>
          </a:p>
          <a:p>
            <a:r>
              <a:rPr lang="it-IT" dirty="0" smtClean="0"/>
              <a:t>il </a:t>
            </a:r>
            <a:r>
              <a:rPr lang="it-IT" dirty="0"/>
              <a:t>requisito dell’indipendenza, art. 2399 cum lett. b) del comma 1. che contiene una prima definizione di gruppo I limiti, statutari e per le quotate legali (art. 148 TUF) al cumulo delle cariche art. 148.3.</a:t>
            </a:r>
            <a:endParaRPr lang="it-IT" dirty="0" smtClean="0"/>
          </a:p>
        </p:txBody>
      </p:sp>
    </p:spTree>
    <p:extLst>
      <p:ext uri="{BB962C8B-B14F-4D97-AF65-F5344CB8AC3E}">
        <p14:creationId xmlns:p14="http://schemas.microsoft.com/office/powerpoint/2010/main" val="239648743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dirty="0"/>
              <a:t>I </a:t>
            </a:r>
            <a:r>
              <a:rPr lang="en-GB" dirty="0" err="1"/>
              <a:t>controlli</a:t>
            </a:r>
            <a:r>
              <a:rPr lang="en-GB" dirty="0"/>
              <a:t> </a:t>
            </a:r>
            <a:r>
              <a:rPr lang="en-GB" dirty="0" err="1" smtClean="0"/>
              <a:t>interni</a:t>
            </a:r>
            <a:r>
              <a:rPr lang="en-GB" dirty="0" smtClean="0"/>
              <a:t> </a:t>
            </a:r>
            <a:r>
              <a:rPr lang="en-GB" dirty="0"/>
              <a:t>Il </a:t>
            </a:r>
            <a:r>
              <a:rPr lang="en-GB" dirty="0" err="1"/>
              <a:t>collegio</a:t>
            </a:r>
            <a:r>
              <a:rPr lang="en-GB" dirty="0"/>
              <a:t> </a:t>
            </a:r>
            <a:r>
              <a:rPr lang="en-GB" dirty="0" err="1"/>
              <a:t>sindacale</a:t>
            </a:r>
            <a:endParaRPr lang="en-GB" dirty="0"/>
          </a:p>
        </p:txBody>
      </p:sp>
      <p:sp>
        <p:nvSpPr>
          <p:cNvPr id="3" name="Segnaposto contenuto 2"/>
          <p:cNvSpPr>
            <a:spLocks noGrp="1"/>
          </p:cNvSpPr>
          <p:nvPr>
            <p:ph idx="1"/>
          </p:nvPr>
        </p:nvSpPr>
        <p:spPr/>
        <p:txBody>
          <a:bodyPr>
            <a:normAutofit fontScale="85000" lnSpcReduction="10000"/>
          </a:bodyPr>
          <a:lstStyle/>
          <a:p>
            <a:endParaRPr lang="it-IT" dirty="0" smtClean="0"/>
          </a:p>
          <a:p>
            <a:r>
              <a:rPr lang="it-IT" dirty="0" smtClean="0"/>
              <a:t> </a:t>
            </a:r>
            <a:r>
              <a:rPr lang="it-IT" dirty="0"/>
              <a:t>cessazione dall’ufficio, artt. 2400 e, per il presidente, 2398; raccordo con i soliti artt. 2351, 2449 e 2450 Durata </a:t>
            </a:r>
            <a:r>
              <a:rPr lang="it-IT" dirty="0" smtClean="0"/>
              <a:t> </a:t>
            </a:r>
            <a:r>
              <a:rPr lang="it-IT" dirty="0"/>
              <a:t>triennale, cessazione in concomitanza con l’approvazione del bilancio, </a:t>
            </a:r>
            <a:r>
              <a:rPr lang="it-IT" dirty="0" err="1"/>
              <a:t>prorogatio</a:t>
            </a:r>
            <a:r>
              <a:rPr lang="it-IT" dirty="0"/>
              <a:t> Il regime della revoca, art. 2400.2 (che non pare richiamato né per il consiglio di sorveglianza né per il comitato per il controllo sulla gestione) La sostituzione, art. 2401, subentro dei supplenti fino all’assemblea successiva La retribuzione, art. 2402 per tutto il triennio: (relativa) indipendenza </a:t>
            </a:r>
            <a:endParaRPr lang="en-GB" dirty="0"/>
          </a:p>
          <a:p>
            <a:endParaRPr lang="en-GB" dirty="0"/>
          </a:p>
        </p:txBody>
      </p:sp>
    </p:spTree>
    <p:extLst>
      <p:ext uri="{BB962C8B-B14F-4D97-AF65-F5344CB8AC3E}">
        <p14:creationId xmlns:p14="http://schemas.microsoft.com/office/powerpoint/2010/main" val="170467959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dirty="0"/>
              <a:t>I </a:t>
            </a:r>
            <a:r>
              <a:rPr lang="en-GB" dirty="0" err="1"/>
              <a:t>controlli</a:t>
            </a:r>
            <a:r>
              <a:rPr lang="en-GB" dirty="0"/>
              <a:t> </a:t>
            </a:r>
            <a:r>
              <a:rPr lang="en-GB" dirty="0" err="1"/>
              <a:t>interni</a:t>
            </a:r>
            <a:r>
              <a:rPr lang="en-GB" dirty="0"/>
              <a:t> Il </a:t>
            </a:r>
            <a:r>
              <a:rPr lang="en-GB" dirty="0" err="1"/>
              <a:t>collegio</a:t>
            </a:r>
            <a:r>
              <a:rPr lang="en-GB" dirty="0"/>
              <a:t> </a:t>
            </a:r>
            <a:r>
              <a:rPr lang="en-GB" dirty="0" err="1"/>
              <a:t>sindacale</a:t>
            </a:r>
            <a:endParaRPr lang="en-GB" dirty="0"/>
          </a:p>
        </p:txBody>
      </p:sp>
      <p:sp>
        <p:nvSpPr>
          <p:cNvPr id="3" name="Segnaposto contenuto 2"/>
          <p:cNvSpPr>
            <a:spLocks noGrp="1"/>
          </p:cNvSpPr>
          <p:nvPr>
            <p:ph idx="1"/>
          </p:nvPr>
        </p:nvSpPr>
        <p:spPr/>
        <p:txBody>
          <a:bodyPr>
            <a:normAutofit fontScale="70000" lnSpcReduction="20000"/>
          </a:bodyPr>
          <a:lstStyle/>
          <a:p>
            <a:r>
              <a:rPr lang="it-IT" b="1" dirty="0"/>
              <a:t>Il controllo sull’amministrazione, </a:t>
            </a:r>
            <a:r>
              <a:rPr lang="it-IT" dirty="0"/>
              <a:t>dove, venuto meno il controllo contabile, l’art. 2403, accanto ad un elemento immutato, che è quello dell’osservanza sul controllo della legge e dello statuto, ha due elementi nuovi, il “rispetto dei principi di corretta amministrazione” e la vigilanza “sull’adeguatezza dell’assetto organizzativo, amministrativo e contabile adottato dalla società e sul suo concreto funzionamento” Ma v. art. 149 TUF </a:t>
            </a:r>
            <a:endParaRPr lang="it-IT" dirty="0" smtClean="0"/>
          </a:p>
          <a:p>
            <a:r>
              <a:rPr lang="it-IT" dirty="0" smtClean="0"/>
              <a:t>Fermarsi </a:t>
            </a:r>
            <a:r>
              <a:rPr lang="it-IT" dirty="0"/>
              <a:t>un momento sul </a:t>
            </a:r>
            <a:r>
              <a:rPr lang="it-IT" b="1" dirty="0"/>
              <a:t>controllo contabile: per le società </a:t>
            </a:r>
            <a:r>
              <a:rPr lang="it-IT" b="1" dirty="0" smtClean="0"/>
              <a:t>aperte, </a:t>
            </a:r>
            <a:r>
              <a:rPr lang="it-IT" b="1" dirty="0"/>
              <a:t>società di revisione (art. 2409-</a:t>
            </a:r>
            <a:r>
              <a:rPr lang="it-IT" b="1" i="1" dirty="0"/>
              <a:t>bis</a:t>
            </a:r>
            <a:r>
              <a:rPr lang="it-IT" b="1" dirty="0"/>
              <a:t>.2), per quelle chiuse anche solo un revisore, art. 2409-</a:t>
            </a:r>
            <a:r>
              <a:rPr lang="it-IT" b="1" i="1" dirty="0"/>
              <a:t>bis</a:t>
            </a:r>
            <a:r>
              <a:rPr lang="it-IT" b="1" dirty="0"/>
              <a:t>.1 con l’opzione per quelle che, oltre ad essere chiuse, “non siano tenute alla redazione del bilancio consolidato” – quindi: abbiamo una sottodivisione fra le società chiuse? – anche </a:t>
            </a:r>
            <a:r>
              <a:rPr lang="it-IT" b="1" dirty="0" smtClean="0"/>
              <a:t>lo stesso collegio sindacale</a:t>
            </a:r>
          </a:p>
          <a:p>
            <a:r>
              <a:rPr lang="it-IT" b="1" dirty="0" err="1" smtClean="0"/>
              <a:t>N.b.</a:t>
            </a:r>
            <a:r>
              <a:rPr lang="it-IT" b="1" dirty="0" smtClean="0"/>
              <a:t> in quelle aperte comunque il collegio svolge la funzione di «comitato per il controllo interno e la revisione contabile», art. 19 d.lgs. 39/10; un doppione? E v. art. 11 reg. 537/2014 EU</a:t>
            </a:r>
            <a:endParaRPr lang="it-IT" dirty="0"/>
          </a:p>
          <a:p>
            <a:endParaRPr lang="en-GB" dirty="0"/>
          </a:p>
        </p:txBody>
      </p:sp>
    </p:spTree>
    <p:extLst>
      <p:ext uri="{BB962C8B-B14F-4D97-AF65-F5344CB8AC3E}">
        <p14:creationId xmlns:p14="http://schemas.microsoft.com/office/powerpoint/2010/main" val="112743071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dirty="0"/>
              <a:t>I </a:t>
            </a:r>
            <a:r>
              <a:rPr lang="en-GB" dirty="0" err="1"/>
              <a:t>controlli</a:t>
            </a:r>
            <a:r>
              <a:rPr lang="en-GB" dirty="0"/>
              <a:t> </a:t>
            </a:r>
            <a:r>
              <a:rPr lang="en-GB" dirty="0" err="1"/>
              <a:t>interni</a:t>
            </a:r>
            <a:r>
              <a:rPr lang="en-GB" dirty="0"/>
              <a:t> Il </a:t>
            </a:r>
            <a:r>
              <a:rPr lang="en-GB" dirty="0" err="1"/>
              <a:t>collegio</a:t>
            </a:r>
            <a:r>
              <a:rPr lang="en-GB" dirty="0"/>
              <a:t> </a:t>
            </a:r>
            <a:r>
              <a:rPr lang="en-GB" dirty="0" err="1"/>
              <a:t>sindacale</a:t>
            </a:r>
            <a:endParaRPr lang="en-GB" dirty="0"/>
          </a:p>
        </p:txBody>
      </p:sp>
      <p:sp>
        <p:nvSpPr>
          <p:cNvPr id="3" name="Segnaposto contenuto 2"/>
          <p:cNvSpPr>
            <a:spLocks noGrp="1"/>
          </p:cNvSpPr>
          <p:nvPr>
            <p:ph idx="1"/>
          </p:nvPr>
        </p:nvSpPr>
        <p:spPr/>
        <p:txBody>
          <a:bodyPr>
            <a:normAutofit fontScale="55000" lnSpcReduction="20000"/>
          </a:bodyPr>
          <a:lstStyle/>
          <a:p>
            <a:r>
              <a:rPr lang="it-IT" dirty="0"/>
              <a:t>I caratteri del controllo: sintetico e globale ma modalità di esercizio rimesse alla discrezionalità tecnica del collegio </a:t>
            </a:r>
            <a:r>
              <a:rPr lang="it-IT" b="1" dirty="0" smtClean="0"/>
              <a:t>controllo </a:t>
            </a:r>
            <a:r>
              <a:rPr lang="it-IT" b="1" dirty="0"/>
              <a:t>di merito, rispetto dei parametri della corretta </a:t>
            </a:r>
            <a:r>
              <a:rPr lang="it-IT" b="1" dirty="0" err="1"/>
              <a:t>amm</a:t>
            </a:r>
            <a:r>
              <a:rPr lang="it-IT" b="1" dirty="0"/>
              <a:t> ne </a:t>
            </a:r>
            <a:r>
              <a:rPr lang="it-IT" dirty="0"/>
              <a:t> </a:t>
            </a:r>
            <a:endParaRPr lang="it-IT" dirty="0" smtClean="0"/>
          </a:p>
          <a:p>
            <a:r>
              <a:rPr lang="it-IT" dirty="0" smtClean="0"/>
              <a:t>I </a:t>
            </a:r>
            <a:r>
              <a:rPr lang="it-IT" dirty="0"/>
              <a:t>poteri del collegio sindacale, art. 2403-</a:t>
            </a:r>
            <a:r>
              <a:rPr lang="it-IT" i="1" dirty="0"/>
              <a:t>bis</a:t>
            </a:r>
            <a:r>
              <a:rPr lang="it-IT" dirty="0"/>
              <a:t>. dove importanti mi paiono 1. che prevede anche atti di ispezione e di controllo individuali; e 4. e 5. che prevedono la possibilità del ricorso ad ausiliari e dipendenti, cum disciplina dell’accesso alle informazioni riservate (riferibile solo ad ausiliari e dipendenti) </a:t>
            </a:r>
            <a:endParaRPr lang="it-IT" dirty="0" smtClean="0"/>
          </a:p>
          <a:p>
            <a:r>
              <a:rPr lang="it-IT" dirty="0" smtClean="0"/>
              <a:t>L’art</a:t>
            </a:r>
            <a:r>
              <a:rPr lang="it-IT" dirty="0"/>
              <a:t>. 2405: partecipazione ad adunanze, riunioni ed assemblee e </a:t>
            </a:r>
            <a:r>
              <a:rPr lang="it-IT" dirty="0" smtClean="0"/>
              <a:t> </a:t>
            </a:r>
            <a:r>
              <a:rPr lang="it-IT" dirty="0"/>
              <a:t>diritto di informativa, che nell’art. 2403-</a:t>
            </a:r>
            <a:r>
              <a:rPr lang="it-IT" i="1" dirty="0"/>
              <a:t>bis</a:t>
            </a:r>
            <a:r>
              <a:rPr lang="it-IT" dirty="0"/>
              <a:t>.2 è riferito al collegio, nelle quotate, art. 151 TUF, individualmente Il diritto di informazione sulle società del gruppo, art. 2403-</a:t>
            </a:r>
            <a:r>
              <a:rPr lang="it-IT" i="1" dirty="0"/>
              <a:t>bis</a:t>
            </a:r>
            <a:r>
              <a:rPr lang="it-IT" dirty="0"/>
              <a:t>.2 che prevede anche lo scambio di informazioni fra sindaci della controllante e delle controllate (flussi bi-direzionali) L’informativa trimestrale al collegio e l’art. 150 TUF  e lo </a:t>
            </a:r>
            <a:r>
              <a:rPr lang="it-IT" dirty="0" smtClean="0"/>
              <a:t>scambio </a:t>
            </a:r>
            <a:r>
              <a:rPr lang="it-IT" dirty="0"/>
              <a:t>di informazioni con i soggetti incaricati del controllo contabile, art. 2409-</a:t>
            </a:r>
            <a:r>
              <a:rPr lang="it-IT" i="1" dirty="0"/>
              <a:t>septies</a:t>
            </a:r>
            <a:r>
              <a:rPr lang="it-IT" dirty="0"/>
              <a:t>. e 150.2. TUF art. 151.1. Siamo in materia di poteri dei sindaci e in particolare di poteri di ispezione e di controllo, anche individuali; e si estende ora alle </a:t>
            </a:r>
            <a:r>
              <a:rPr lang="it-IT" dirty="0" smtClean="0"/>
              <a:t>controllate</a:t>
            </a:r>
            <a:endParaRPr lang="en-GB" dirty="0"/>
          </a:p>
        </p:txBody>
      </p:sp>
    </p:spTree>
    <p:extLst>
      <p:ext uri="{BB962C8B-B14F-4D97-AF65-F5344CB8AC3E}">
        <p14:creationId xmlns:p14="http://schemas.microsoft.com/office/powerpoint/2010/main" val="122693963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dirty="0"/>
              <a:t>I </a:t>
            </a:r>
            <a:r>
              <a:rPr lang="en-GB" dirty="0" err="1"/>
              <a:t>controlli</a:t>
            </a:r>
            <a:r>
              <a:rPr lang="en-GB" dirty="0"/>
              <a:t> </a:t>
            </a:r>
            <a:r>
              <a:rPr lang="en-GB" dirty="0" err="1"/>
              <a:t>interni</a:t>
            </a:r>
            <a:r>
              <a:rPr lang="en-GB" dirty="0"/>
              <a:t> Il </a:t>
            </a:r>
            <a:r>
              <a:rPr lang="en-GB" dirty="0" err="1"/>
              <a:t>collegio</a:t>
            </a:r>
            <a:r>
              <a:rPr lang="en-GB" dirty="0"/>
              <a:t> </a:t>
            </a:r>
            <a:r>
              <a:rPr lang="en-GB" dirty="0" err="1"/>
              <a:t>sindacale</a:t>
            </a:r>
            <a:endParaRPr lang="en-GB" dirty="0"/>
          </a:p>
        </p:txBody>
      </p:sp>
      <p:sp>
        <p:nvSpPr>
          <p:cNvPr id="3" name="Segnaposto contenuto 2"/>
          <p:cNvSpPr>
            <a:spLocks noGrp="1"/>
          </p:cNvSpPr>
          <p:nvPr>
            <p:ph idx="1"/>
          </p:nvPr>
        </p:nvSpPr>
        <p:spPr/>
        <p:txBody>
          <a:bodyPr>
            <a:normAutofit fontScale="55000" lnSpcReduction="20000"/>
          </a:bodyPr>
          <a:lstStyle/>
          <a:p>
            <a:r>
              <a:rPr lang="it-IT" b="1" dirty="0" smtClean="0"/>
              <a:t>Il </a:t>
            </a:r>
            <a:r>
              <a:rPr lang="it-IT" b="1" dirty="0"/>
              <a:t>funzionamento del collegio sindacale, </a:t>
            </a:r>
            <a:r>
              <a:rPr lang="it-IT" dirty="0" smtClean="0"/>
              <a:t>Le </a:t>
            </a:r>
            <a:r>
              <a:rPr lang="it-IT" dirty="0"/>
              <a:t>riunioni del collegio, art. 2404 dove la differenza non </a:t>
            </a:r>
            <a:r>
              <a:rPr lang="it-IT" dirty="0" smtClean="0"/>
              <a:t>sta </a:t>
            </a:r>
            <a:r>
              <a:rPr lang="it-IT" dirty="0"/>
              <a:t>nella parola telecomunicazione, ma nella prescrizione, che manca nell’art. 2388, secondo cui lo statuto dovrebbe indicare “le modalità” </a:t>
            </a:r>
            <a:endParaRPr lang="it-IT" dirty="0" smtClean="0"/>
          </a:p>
          <a:p>
            <a:r>
              <a:rPr lang="it-IT" dirty="0" smtClean="0"/>
              <a:t>Ecco </a:t>
            </a:r>
            <a:r>
              <a:rPr lang="it-IT" dirty="0"/>
              <a:t>gli obblighi: partecipare alle riunioni, artt. 2404 e 2405 L’assenza di poteri gestori del collegio sindacale, salvo il caso dell’art. 2386.5 Ivi anche ipotesi di convocazione dell’assemblea, che si aggiungono a quelle di cui all’art. 2406.1 (omissione) e 2. “fatti censurabili di rilevante </a:t>
            </a:r>
            <a:r>
              <a:rPr lang="it-IT" dirty="0" err="1"/>
              <a:t>gravità”+”urgente</a:t>
            </a:r>
            <a:r>
              <a:rPr lang="it-IT" dirty="0"/>
              <a:t> necessità di provvedere” In quotate, anche art. 151.2 TUF, potere di convocazione di </a:t>
            </a:r>
            <a:r>
              <a:rPr lang="it-IT" dirty="0" err="1"/>
              <a:t>CdA</a:t>
            </a:r>
            <a:r>
              <a:rPr lang="it-IT" dirty="0"/>
              <a:t> e comitato esecutivo L’intervento su richiesta della minoranza, art. 2408.1 e 2. (qualificata dal fatto che la denunzia sia fatta da soci che rappresentino il 5% o il 2% a seconda che la società sia aperta o chiusa</a:t>
            </a:r>
            <a:r>
              <a:rPr lang="it-IT"/>
              <a:t>) </a:t>
            </a:r>
            <a:endParaRPr lang="it-IT" smtClean="0"/>
          </a:p>
          <a:p>
            <a:r>
              <a:rPr lang="it-IT" b="1" smtClean="0"/>
              <a:t>strumenti </a:t>
            </a:r>
            <a:r>
              <a:rPr lang="it-IT" b="1" dirty="0"/>
              <a:t>di reazione: art. 2409 ma ora anche azione di responsabilità promossa dai sindaci + comunicazione a </a:t>
            </a:r>
            <a:r>
              <a:rPr lang="it-IT" b="1" dirty="0" err="1"/>
              <a:t>Consob</a:t>
            </a:r>
            <a:r>
              <a:rPr lang="it-IT" b="1" dirty="0"/>
              <a:t> per quotate art. 149.3 e 4 TUF </a:t>
            </a:r>
            <a:endParaRPr lang="it-IT" dirty="0"/>
          </a:p>
          <a:p>
            <a:pPr marL="0" indent="0">
              <a:buNone/>
            </a:pPr>
            <a:r>
              <a:rPr lang="it-IT" dirty="0"/>
              <a:t> </a:t>
            </a:r>
          </a:p>
          <a:p>
            <a:r>
              <a:rPr lang="it-IT" b="1" dirty="0" smtClean="0"/>
              <a:t>La </a:t>
            </a:r>
            <a:r>
              <a:rPr lang="it-IT" b="1" dirty="0"/>
              <a:t>responsabilità dei sindaci</a:t>
            </a:r>
            <a:r>
              <a:rPr lang="it-IT" dirty="0"/>
              <a:t>, dove nell’art. 2407.1. alla diligenza si aggiunge la “professionalità” Responsabilità per la “verità” – ed è parola grossa – delle loro </a:t>
            </a:r>
            <a:r>
              <a:rPr lang="it-IT" dirty="0" smtClean="0"/>
              <a:t> </a:t>
            </a:r>
            <a:r>
              <a:rPr lang="it-IT" dirty="0"/>
              <a:t>attestazioni + riservatezza, la responsabilità solidale e le azioni</a:t>
            </a:r>
          </a:p>
          <a:p>
            <a:endParaRPr lang="en-GB" dirty="0"/>
          </a:p>
        </p:txBody>
      </p:sp>
    </p:spTree>
    <p:extLst>
      <p:ext uri="{BB962C8B-B14F-4D97-AF65-F5344CB8AC3E}">
        <p14:creationId xmlns:p14="http://schemas.microsoft.com/office/powerpoint/2010/main" val="293633081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dirty="0"/>
              <a:t>I </a:t>
            </a:r>
            <a:r>
              <a:rPr lang="en-GB" dirty="0" err="1"/>
              <a:t>controlli</a:t>
            </a:r>
            <a:r>
              <a:rPr lang="en-GB" dirty="0"/>
              <a:t> </a:t>
            </a:r>
            <a:r>
              <a:rPr lang="en-GB" dirty="0" err="1" smtClean="0"/>
              <a:t>interni</a:t>
            </a:r>
            <a:r>
              <a:rPr lang="en-GB" dirty="0" smtClean="0"/>
              <a:t>. La </a:t>
            </a:r>
            <a:r>
              <a:rPr lang="en-GB" dirty="0" err="1" smtClean="0"/>
              <a:t>revisione</a:t>
            </a:r>
            <a:r>
              <a:rPr lang="en-GB" dirty="0" smtClean="0"/>
              <a:t> </a:t>
            </a:r>
            <a:r>
              <a:rPr lang="en-GB" dirty="0" err="1" smtClean="0"/>
              <a:t>contabile</a:t>
            </a:r>
            <a:endParaRPr lang="en-GB" dirty="0"/>
          </a:p>
        </p:txBody>
      </p:sp>
      <p:sp>
        <p:nvSpPr>
          <p:cNvPr id="3" name="Segnaposto contenuto 2"/>
          <p:cNvSpPr>
            <a:spLocks noGrp="1"/>
          </p:cNvSpPr>
          <p:nvPr>
            <p:ph idx="1"/>
          </p:nvPr>
        </p:nvSpPr>
        <p:spPr/>
        <p:txBody>
          <a:bodyPr>
            <a:normAutofit fontScale="92500"/>
          </a:bodyPr>
          <a:lstStyle/>
          <a:p>
            <a:r>
              <a:rPr lang="en-GB" dirty="0" err="1" smtClean="0"/>
              <a:t>Controllo</a:t>
            </a:r>
            <a:r>
              <a:rPr lang="en-GB" dirty="0" smtClean="0"/>
              <a:t> e </a:t>
            </a:r>
            <a:r>
              <a:rPr lang="en-GB" dirty="0" err="1" smtClean="0"/>
              <a:t>revisione</a:t>
            </a:r>
            <a:r>
              <a:rPr lang="en-GB" dirty="0" smtClean="0"/>
              <a:t> </a:t>
            </a:r>
            <a:r>
              <a:rPr lang="en-GB" dirty="0" err="1" smtClean="0"/>
              <a:t>contabile</a:t>
            </a:r>
            <a:r>
              <a:rPr lang="en-GB" dirty="0" smtClean="0"/>
              <a:t>: </a:t>
            </a:r>
            <a:r>
              <a:rPr lang="it-IT" dirty="0"/>
              <a:t>il processo di distacco del controllo contabile dal collegio sindacale, iniziato nel </a:t>
            </a:r>
            <a:r>
              <a:rPr lang="it-IT" dirty="0" smtClean="0"/>
              <a:t>1974 per le sole quotate, </a:t>
            </a:r>
            <a:r>
              <a:rPr lang="it-IT" dirty="0"/>
              <a:t>si è </a:t>
            </a:r>
            <a:r>
              <a:rPr lang="it-IT" dirty="0" smtClean="0"/>
              <a:t>era </a:t>
            </a:r>
            <a:r>
              <a:rPr lang="it-IT" dirty="0"/>
              <a:t>quasi </a:t>
            </a:r>
            <a:r>
              <a:rPr lang="it-IT" dirty="0" smtClean="0"/>
              <a:t>concluso;</a:t>
            </a:r>
          </a:p>
          <a:p>
            <a:r>
              <a:rPr lang="en-GB" dirty="0" smtClean="0"/>
              <a:t>Si </a:t>
            </a:r>
            <a:r>
              <a:rPr lang="en-GB" dirty="0" err="1" smtClean="0"/>
              <a:t>torna</a:t>
            </a:r>
            <a:r>
              <a:rPr lang="en-GB" dirty="0" smtClean="0"/>
              <a:t> </a:t>
            </a:r>
            <a:r>
              <a:rPr lang="en-GB" dirty="0" err="1" smtClean="0"/>
              <a:t>però</a:t>
            </a:r>
            <a:r>
              <a:rPr lang="en-GB" dirty="0" smtClean="0"/>
              <a:t> </a:t>
            </a:r>
            <a:r>
              <a:rPr lang="en-GB" dirty="0" err="1" smtClean="0"/>
              <a:t>indietro</a:t>
            </a:r>
            <a:r>
              <a:rPr lang="en-GB" dirty="0" smtClean="0"/>
              <a:t> con il </a:t>
            </a:r>
            <a:r>
              <a:rPr lang="en-GB" dirty="0" err="1" smtClean="0"/>
              <a:t>d.lgs</a:t>
            </a:r>
            <a:r>
              <a:rPr lang="en-GB" dirty="0" smtClean="0"/>
              <a:t>. 39/10 (v. supra); </a:t>
            </a:r>
            <a:r>
              <a:rPr lang="en-GB" dirty="0" err="1" smtClean="0"/>
              <a:t>tripartizione</a:t>
            </a:r>
            <a:r>
              <a:rPr lang="en-GB" dirty="0" smtClean="0"/>
              <a:t> fra i. </a:t>
            </a:r>
            <a:r>
              <a:rPr lang="en-GB" dirty="0" err="1" smtClean="0"/>
              <a:t>società</a:t>
            </a:r>
            <a:r>
              <a:rPr lang="en-GB" dirty="0" smtClean="0"/>
              <a:t> di </a:t>
            </a:r>
            <a:r>
              <a:rPr lang="en-GB" dirty="0" err="1" smtClean="0"/>
              <a:t>interesse</a:t>
            </a:r>
            <a:r>
              <a:rPr lang="en-GB" dirty="0" smtClean="0"/>
              <a:t> </a:t>
            </a:r>
            <a:r>
              <a:rPr lang="en-GB" dirty="0" err="1" smtClean="0"/>
              <a:t>pubblico</a:t>
            </a:r>
            <a:r>
              <a:rPr lang="en-GB" dirty="0" smtClean="0"/>
              <a:t>; ii. </a:t>
            </a:r>
            <a:r>
              <a:rPr lang="en-GB" dirty="0" err="1" smtClean="0"/>
              <a:t>tenute</a:t>
            </a:r>
            <a:r>
              <a:rPr lang="en-GB" dirty="0" smtClean="0"/>
              <a:t> al </a:t>
            </a:r>
            <a:r>
              <a:rPr lang="en-GB" dirty="0" err="1" smtClean="0"/>
              <a:t>bilancio</a:t>
            </a:r>
            <a:r>
              <a:rPr lang="en-GB" dirty="0" smtClean="0"/>
              <a:t> </a:t>
            </a:r>
            <a:r>
              <a:rPr lang="en-GB" dirty="0" err="1" smtClean="0"/>
              <a:t>consolidato</a:t>
            </a:r>
            <a:r>
              <a:rPr lang="en-GB" dirty="0" smtClean="0"/>
              <a:t>; e iii. le </a:t>
            </a:r>
            <a:r>
              <a:rPr lang="en-GB" dirty="0" err="1" smtClean="0"/>
              <a:t>altre</a:t>
            </a:r>
            <a:r>
              <a:rPr lang="en-GB" dirty="0" smtClean="0"/>
              <a:t>;</a:t>
            </a:r>
          </a:p>
          <a:p>
            <a:r>
              <a:rPr lang="en-GB" dirty="0" smtClean="0"/>
              <a:t>Per i. e ii. </a:t>
            </a:r>
            <a:r>
              <a:rPr lang="en-GB" dirty="0" err="1" smtClean="0"/>
              <a:t>revisore</a:t>
            </a:r>
            <a:r>
              <a:rPr lang="en-GB" dirty="0" smtClean="0"/>
              <a:t>/I </a:t>
            </a:r>
            <a:r>
              <a:rPr lang="en-GB" dirty="0" err="1" smtClean="0"/>
              <a:t>iscritti</a:t>
            </a:r>
            <a:r>
              <a:rPr lang="en-GB" dirty="0" smtClean="0"/>
              <a:t> in </a:t>
            </a:r>
            <a:r>
              <a:rPr lang="en-GB" dirty="0" err="1" smtClean="0"/>
              <a:t>registro</a:t>
            </a:r>
            <a:r>
              <a:rPr lang="en-GB" dirty="0" smtClean="0"/>
              <a:t>, art. 2409bis.1; per iii. anche </a:t>
            </a:r>
            <a:r>
              <a:rPr lang="en-GB" dirty="0" err="1" smtClean="0"/>
              <a:t>collegio</a:t>
            </a:r>
            <a:r>
              <a:rPr lang="en-GB" dirty="0" smtClean="0"/>
              <a:t> </a:t>
            </a:r>
            <a:r>
              <a:rPr lang="en-GB" dirty="0" err="1" smtClean="0"/>
              <a:t>sindacale</a:t>
            </a:r>
            <a:r>
              <a:rPr lang="en-GB" dirty="0" smtClean="0"/>
              <a:t>;</a:t>
            </a:r>
          </a:p>
          <a:p>
            <a:endParaRPr lang="en-GB" dirty="0"/>
          </a:p>
        </p:txBody>
      </p:sp>
    </p:spTree>
    <p:extLst>
      <p:ext uri="{BB962C8B-B14F-4D97-AF65-F5344CB8AC3E}">
        <p14:creationId xmlns:p14="http://schemas.microsoft.com/office/powerpoint/2010/main" val="161842427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dirty="0"/>
              <a:t>I </a:t>
            </a:r>
            <a:r>
              <a:rPr lang="en-GB" dirty="0" err="1"/>
              <a:t>controlli</a:t>
            </a:r>
            <a:r>
              <a:rPr lang="en-GB" dirty="0"/>
              <a:t> </a:t>
            </a:r>
            <a:r>
              <a:rPr lang="en-GB" dirty="0" err="1"/>
              <a:t>interni</a:t>
            </a:r>
            <a:r>
              <a:rPr lang="en-GB" dirty="0"/>
              <a:t>. La </a:t>
            </a:r>
            <a:r>
              <a:rPr lang="en-GB" dirty="0" err="1"/>
              <a:t>revisione</a:t>
            </a:r>
            <a:r>
              <a:rPr lang="en-GB" dirty="0"/>
              <a:t> </a:t>
            </a:r>
            <a:r>
              <a:rPr lang="en-GB" dirty="0" err="1"/>
              <a:t>contabile</a:t>
            </a:r>
            <a:endParaRPr lang="en-GB" dirty="0"/>
          </a:p>
        </p:txBody>
      </p:sp>
      <p:sp>
        <p:nvSpPr>
          <p:cNvPr id="3" name="Segnaposto contenuto 2"/>
          <p:cNvSpPr>
            <a:spLocks noGrp="1"/>
          </p:cNvSpPr>
          <p:nvPr>
            <p:ph idx="1"/>
          </p:nvPr>
        </p:nvSpPr>
        <p:spPr/>
        <p:txBody>
          <a:bodyPr>
            <a:normAutofit fontScale="77500" lnSpcReduction="20000"/>
          </a:bodyPr>
          <a:lstStyle/>
          <a:p>
            <a:r>
              <a:rPr lang="en-GB" dirty="0" err="1" smtClean="0"/>
              <a:t>Conferimento</a:t>
            </a:r>
            <a:r>
              <a:rPr lang="en-GB" dirty="0" smtClean="0"/>
              <a:t> </a:t>
            </a:r>
            <a:r>
              <a:rPr lang="en-GB" dirty="0" err="1" smtClean="0"/>
              <a:t>dell’incarico</a:t>
            </a:r>
            <a:r>
              <a:rPr lang="en-GB" dirty="0" smtClean="0"/>
              <a:t>: da </a:t>
            </a:r>
            <a:r>
              <a:rPr lang="en-GB" dirty="0" err="1" smtClean="0"/>
              <a:t>noi</a:t>
            </a:r>
            <a:r>
              <a:rPr lang="en-GB" dirty="0" smtClean="0"/>
              <a:t> </a:t>
            </a:r>
            <a:r>
              <a:rPr lang="en-GB" dirty="0" err="1" smtClean="0"/>
              <a:t>assembleare</a:t>
            </a:r>
            <a:r>
              <a:rPr lang="en-GB" dirty="0" smtClean="0"/>
              <a:t>, nel </a:t>
            </a:r>
            <a:r>
              <a:rPr lang="en-GB" dirty="0" err="1" smtClean="0"/>
              <a:t>mondo</a:t>
            </a:r>
            <a:r>
              <a:rPr lang="en-GB" dirty="0" smtClean="0"/>
              <a:t> </a:t>
            </a:r>
            <a:r>
              <a:rPr lang="en-GB" dirty="0" err="1" smtClean="0"/>
              <a:t>anglosassone</a:t>
            </a:r>
            <a:r>
              <a:rPr lang="en-GB" dirty="0" smtClean="0"/>
              <a:t> il Board;</a:t>
            </a:r>
          </a:p>
          <a:p>
            <a:r>
              <a:rPr lang="en-GB" dirty="0" err="1" smtClean="0"/>
              <a:t>Durata</a:t>
            </a:r>
            <a:r>
              <a:rPr lang="en-GB" dirty="0" smtClean="0"/>
              <a:t>: </a:t>
            </a:r>
            <a:r>
              <a:rPr lang="en-GB" dirty="0" err="1" smtClean="0"/>
              <a:t>triennio</a:t>
            </a:r>
            <a:r>
              <a:rPr lang="en-GB" dirty="0" smtClean="0"/>
              <a:t> </a:t>
            </a:r>
            <a:r>
              <a:rPr lang="en-GB" dirty="0" err="1" smtClean="0"/>
              <a:t>rinnovabile</a:t>
            </a:r>
            <a:r>
              <a:rPr lang="en-GB" dirty="0" smtClean="0"/>
              <a:t> </a:t>
            </a:r>
            <a:r>
              <a:rPr lang="en-GB" dirty="0" err="1" smtClean="0"/>
              <a:t>senza</a:t>
            </a:r>
            <a:r>
              <a:rPr lang="en-GB" dirty="0" smtClean="0"/>
              <a:t> </a:t>
            </a:r>
            <a:r>
              <a:rPr lang="en-GB" dirty="0" err="1" smtClean="0"/>
              <a:t>limiti</a:t>
            </a:r>
            <a:r>
              <a:rPr lang="en-GB" dirty="0" smtClean="0"/>
              <a:t> (al </a:t>
            </a:r>
            <a:r>
              <a:rPr lang="en-GB" dirty="0" err="1" smtClean="0"/>
              <a:t>massimo</a:t>
            </a:r>
            <a:r>
              <a:rPr lang="en-GB" dirty="0" smtClean="0"/>
              <a:t> 9 </a:t>
            </a:r>
            <a:r>
              <a:rPr lang="en-GB" dirty="0" err="1" smtClean="0"/>
              <a:t>esercizi</a:t>
            </a:r>
            <a:r>
              <a:rPr lang="en-GB" dirty="0" smtClean="0"/>
              <a:t> per </a:t>
            </a:r>
            <a:r>
              <a:rPr lang="en-GB" dirty="0" err="1" smtClean="0"/>
              <a:t>enti</a:t>
            </a:r>
            <a:r>
              <a:rPr lang="en-GB" dirty="0" smtClean="0"/>
              <a:t> di </a:t>
            </a:r>
            <a:r>
              <a:rPr lang="en-GB" dirty="0" err="1" smtClean="0"/>
              <a:t>interesse</a:t>
            </a:r>
            <a:r>
              <a:rPr lang="en-GB" dirty="0" smtClean="0"/>
              <a:t> </a:t>
            </a:r>
            <a:r>
              <a:rPr lang="en-GB" dirty="0" err="1" smtClean="0"/>
              <a:t>pubblico</a:t>
            </a:r>
            <a:r>
              <a:rPr lang="en-GB" dirty="0" smtClean="0"/>
              <a:t>) (nel </a:t>
            </a:r>
            <a:r>
              <a:rPr lang="en-GB" dirty="0" err="1" smtClean="0"/>
              <a:t>mondo</a:t>
            </a:r>
            <a:r>
              <a:rPr lang="en-GB" dirty="0" smtClean="0"/>
              <a:t> </a:t>
            </a:r>
            <a:r>
              <a:rPr lang="en-GB" dirty="0" err="1" smtClean="0"/>
              <a:t>anglosassone</a:t>
            </a:r>
            <a:r>
              <a:rPr lang="en-GB" dirty="0" smtClean="0"/>
              <a:t> rotation dei partners);</a:t>
            </a:r>
          </a:p>
          <a:p>
            <a:r>
              <a:rPr lang="en-GB" dirty="0" err="1" smtClean="0"/>
              <a:t>Requisito</a:t>
            </a:r>
            <a:r>
              <a:rPr lang="en-GB" dirty="0" smtClean="0"/>
              <a:t> di </a:t>
            </a:r>
            <a:r>
              <a:rPr lang="en-GB" dirty="0" err="1" smtClean="0"/>
              <a:t>indipendenza</a:t>
            </a:r>
            <a:r>
              <a:rPr lang="en-GB" dirty="0" smtClean="0"/>
              <a:t> </a:t>
            </a:r>
            <a:r>
              <a:rPr lang="en-GB" dirty="0" err="1" smtClean="0"/>
              <a:t>lato</a:t>
            </a:r>
            <a:r>
              <a:rPr lang="en-GB" dirty="0" smtClean="0"/>
              <a:t> </a:t>
            </a:r>
            <a:r>
              <a:rPr lang="en-GB" dirty="0" err="1" smtClean="0"/>
              <a:t>sensu</a:t>
            </a:r>
            <a:r>
              <a:rPr lang="en-GB" dirty="0" smtClean="0"/>
              <a:t> (art. 10 d. lgs. 39/10);</a:t>
            </a:r>
          </a:p>
          <a:p>
            <a:r>
              <a:rPr lang="en-GB" dirty="0" smtClean="0"/>
              <a:t>Per </a:t>
            </a:r>
            <a:r>
              <a:rPr lang="en-GB" dirty="0" err="1" smtClean="0"/>
              <a:t>enti</a:t>
            </a:r>
            <a:r>
              <a:rPr lang="en-GB" dirty="0" smtClean="0"/>
              <a:t> di </a:t>
            </a:r>
            <a:r>
              <a:rPr lang="en-GB" dirty="0" err="1" smtClean="0"/>
              <a:t>interesse</a:t>
            </a:r>
            <a:r>
              <a:rPr lang="en-GB" dirty="0" smtClean="0"/>
              <a:t> </a:t>
            </a:r>
            <a:r>
              <a:rPr lang="en-GB" dirty="0" err="1" smtClean="0"/>
              <a:t>pubblico</a:t>
            </a:r>
            <a:r>
              <a:rPr lang="en-GB" dirty="0" smtClean="0"/>
              <a:t> </a:t>
            </a:r>
            <a:r>
              <a:rPr lang="en-GB" dirty="0" err="1" smtClean="0"/>
              <a:t>divieto</a:t>
            </a:r>
            <a:r>
              <a:rPr lang="en-GB" dirty="0" smtClean="0"/>
              <a:t> di </a:t>
            </a:r>
            <a:r>
              <a:rPr lang="en-GB" dirty="0" err="1" smtClean="0"/>
              <a:t>servizi</a:t>
            </a:r>
            <a:r>
              <a:rPr lang="en-GB" dirty="0" smtClean="0"/>
              <a:t> non audit (per </a:t>
            </a:r>
            <a:r>
              <a:rPr lang="en-GB" dirty="0" err="1" smtClean="0"/>
              <a:t>soggetti</a:t>
            </a:r>
            <a:r>
              <a:rPr lang="en-GB" dirty="0" smtClean="0"/>
              <a:t> che </a:t>
            </a:r>
            <a:r>
              <a:rPr lang="en-GB" dirty="0" err="1" smtClean="0"/>
              <a:t>fanno</a:t>
            </a:r>
            <a:r>
              <a:rPr lang="en-GB" dirty="0" smtClean="0"/>
              <a:t> parte </a:t>
            </a:r>
            <a:r>
              <a:rPr lang="en-GB" dirty="0" err="1" smtClean="0"/>
              <a:t>della</a:t>
            </a:r>
            <a:r>
              <a:rPr lang="en-GB" dirty="0" smtClean="0"/>
              <a:t> “rete” nel </a:t>
            </a:r>
            <a:r>
              <a:rPr lang="en-GB" dirty="0" err="1" smtClean="0"/>
              <a:t>senso</a:t>
            </a:r>
            <a:r>
              <a:rPr lang="en-GB" dirty="0" smtClean="0"/>
              <a:t> </a:t>
            </a:r>
            <a:r>
              <a:rPr lang="en-GB" dirty="0" err="1" smtClean="0"/>
              <a:t>della</a:t>
            </a:r>
            <a:r>
              <a:rPr lang="en-GB" dirty="0" smtClean="0"/>
              <a:t> lett. F) </a:t>
            </a:r>
            <a:r>
              <a:rPr lang="en-GB" dirty="0" err="1" smtClean="0"/>
              <a:t>dell’art</a:t>
            </a:r>
            <a:r>
              <a:rPr lang="en-GB" dirty="0" smtClean="0"/>
              <a:t>. 1 </a:t>
            </a:r>
            <a:r>
              <a:rPr lang="en-GB" dirty="0" err="1" smtClean="0"/>
              <a:t>d.lgs</a:t>
            </a:r>
            <a:r>
              <a:rPr lang="en-GB" dirty="0" smtClean="0"/>
              <a:t>. 39/10)</a:t>
            </a:r>
          </a:p>
          <a:p>
            <a:r>
              <a:rPr lang="en-GB" dirty="0" err="1" smtClean="0"/>
              <a:t>Divieto</a:t>
            </a:r>
            <a:r>
              <a:rPr lang="en-GB" dirty="0" smtClean="0"/>
              <a:t> </a:t>
            </a:r>
            <a:r>
              <a:rPr lang="en-GB" smtClean="0"/>
              <a:t>di revolving doors </a:t>
            </a:r>
            <a:endParaRPr lang="en-GB" dirty="0" smtClean="0"/>
          </a:p>
          <a:p>
            <a:r>
              <a:rPr lang="en-GB" dirty="0" err="1" smtClean="0"/>
              <a:t>Vigilanza</a:t>
            </a:r>
            <a:r>
              <a:rPr lang="en-GB" dirty="0" smtClean="0"/>
              <a:t> (</a:t>
            </a:r>
            <a:r>
              <a:rPr lang="en-GB" dirty="0" err="1" smtClean="0"/>
              <a:t>sugli</a:t>
            </a:r>
            <a:r>
              <a:rPr lang="en-GB" dirty="0" smtClean="0"/>
              <a:t> </a:t>
            </a:r>
            <a:r>
              <a:rPr lang="en-GB" dirty="0" err="1" smtClean="0"/>
              <a:t>iscritti</a:t>
            </a:r>
            <a:r>
              <a:rPr lang="en-GB" dirty="0" smtClean="0"/>
              <a:t> al </a:t>
            </a:r>
            <a:r>
              <a:rPr lang="en-GB" dirty="0" err="1" smtClean="0"/>
              <a:t>registro</a:t>
            </a:r>
            <a:r>
              <a:rPr lang="en-GB" dirty="0" smtClean="0"/>
              <a:t> da parte del MEF; per </a:t>
            </a:r>
            <a:r>
              <a:rPr lang="en-GB" dirty="0" err="1" smtClean="0"/>
              <a:t>società</a:t>
            </a:r>
            <a:r>
              <a:rPr lang="en-GB" dirty="0" smtClean="0"/>
              <a:t> di </a:t>
            </a:r>
            <a:r>
              <a:rPr lang="en-GB" dirty="0" err="1" smtClean="0"/>
              <a:t>revisione</a:t>
            </a:r>
            <a:r>
              <a:rPr lang="en-GB" dirty="0" smtClean="0"/>
              <a:t> </a:t>
            </a:r>
            <a:r>
              <a:rPr lang="en-GB" dirty="0" err="1" smtClean="0"/>
              <a:t>degli</a:t>
            </a:r>
            <a:r>
              <a:rPr lang="en-GB" dirty="0" smtClean="0"/>
              <a:t> “</a:t>
            </a:r>
            <a:r>
              <a:rPr lang="en-GB" dirty="0" err="1" smtClean="0"/>
              <a:t>enti</a:t>
            </a:r>
            <a:r>
              <a:rPr lang="en-GB" dirty="0" smtClean="0"/>
              <a:t> di </a:t>
            </a:r>
            <a:r>
              <a:rPr lang="en-GB" dirty="0" err="1" smtClean="0"/>
              <a:t>interesse</a:t>
            </a:r>
            <a:r>
              <a:rPr lang="en-GB" dirty="0" smtClean="0"/>
              <a:t> </a:t>
            </a:r>
            <a:r>
              <a:rPr lang="en-GB" dirty="0" err="1" smtClean="0"/>
              <a:t>pubblico</a:t>
            </a:r>
            <a:r>
              <a:rPr lang="en-GB" dirty="0" smtClean="0"/>
              <a:t>” </a:t>
            </a:r>
            <a:r>
              <a:rPr lang="en-GB" dirty="0" err="1" smtClean="0"/>
              <a:t>Consob</a:t>
            </a:r>
            <a:r>
              <a:rPr lang="en-GB" dirty="0" smtClean="0"/>
              <a:t>)</a:t>
            </a:r>
            <a:endParaRPr lang="en-GB" dirty="0"/>
          </a:p>
        </p:txBody>
      </p:sp>
    </p:spTree>
    <p:extLst>
      <p:ext uri="{BB962C8B-B14F-4D97-AF65-F5344CB8AC3E}">
        <p14:creationId xmlns:p14="http://schemas.microsoft.com/office/powerpoint/2010/main" val="568376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dirty="0"/>
              <a:t>I </a:t>
            </a:r>
            <a:r>
              <a:rPr lang="en-GB" dirty="0" err="1"/>
              <a:t>controlli</a:t>
            </a:r>
            <a:r>
              <a:rPr lang="en-GB" dirty="0"/>
              <a:t> </a:t>
            </a:r>
            <a:r>
              <a:rPr lang="en-GB" dirty="0" err="1"/>
              <a:t>interni</a:t>
            </a:r>
            <a:r>
              <a:rPr lang="en-GB" dirty="0"/>
              <a:t>. La </a:t>
            </a:r>
            <a:r>
              <a:rPr lang="en-GB" dirty="0" err="1"/>
              <a:t>revisione</a:t>
            </a:r>
            <a:r>
              <a:rPr lang="en-GB" dirty="0"/>
              <a:t> </a:t>
            </a:r>
            <a:r>
              <a:rPr lang="en-GB" dirty="0" err="1"/>
              <a:t>contabile</a:t>
            </a:r>
            <a:endParaRPr lang="en-GB" dirty="0"/>
          </a:p>
        </p:txBody>
      </p:sp>
      <p:sp>
        <p:nvSpPr>
          <p:cNvPr id="3" name="Segnaposto contenuto 2"/>
          <p:cNvSpPr>
            <a:spLocks noGrp="1"/>
          </p:cNvSpPr>
          <p:nvPr>
            <p:ph idx="1"/>
          </p:nvPr>
        </p:nvSpPr>
        <p:spPr>
          <a:xfrm>
            <a:off x="395536" y="1600200"/>
            <a:ext cx="8229600" cy="4525963"/>
          </a:xfrm>
        </p:spPr>
        <p:txBody>
          <a:bodyPr>
            <a:normAutofit fontScale="92500" lnSpcReduction="20000"/>
          </a:bodyPr>
          <a:lstStyle/>
          <a:p>
            <a:r>
              <a:rPr lang="it-IT" dirty="0" smtClean="0"/>
              <a:t>Compenso: triennale art. 13.1 d. lgs. 39/10</a:t>
            </a:r>
          </a:p>
          <a:p>
            <a:r>
              <a:rPr lang="it-IT" dirty="0" smtClean="0"/>
              <a:t>Revoca e tutela della stabilità: giusta causa art. 13 d. lgs. 39/10 + (non approvazione del tribunale, ma) informazione autorità vigilanza</a:t>
            </a:r>
          </a:p>
          <a:p>
            <a:r>
              <a:rPr lang="it-IT" dirty="0" smtClean="0"/>
              <a:t>Funzioni e responsabilità: controllo della regolarità della tenuta della revisione contabile e giudizio sul bilancio di esercizio (art. 14 d.lgs. 39/10);</a:t>
            </a:r>
          </a:p>
          <a:p>
            <a:r>
              <a:rPr lang="it-IT" dirty="0" smtClean="0"/>
              <a:t>Poteri del revisore: </a:t>
            </a:r>
          </a:p>
          <a:p>
            <a:r>
              <a:rPr lang="it-IT" dirty="0" smtClean="0"/>
              <a:t>I giudizi sul bilancio: positivo, con rilievi, negativo, impossibilità</a:t>
            </a:r>
          </a:p>
          <a:p>
            <a:endParaRPr lang="en-GB" dirty="0"/>
          </a:p>
        </p:txBody>
      </p:sp>
    </p:spTree>
    <p:extLst>
      <p:ext uri="{BB962C8B-B14F-4D97-AF65-F5344CB8AC3E}">
        <p14:creationId xmlns:p14="http://schemas.microsoft.com/office/powerpoint/2010/main" val="8432624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dirty="0"/>
              <a:t>I </a:t>
            </a:r>
            <a:r>
              <a:rPr lang="en-GB" dirty="0" err="1"/>
              <a:t>controlli</a:t>
            </a:r>
            <a:r>
              <a:rPr lang="en-GB" dirty="0"/>
              <a:t> </a:t>
            </a:r>
            <a:r>
              <a:rPr lang="en-GB" dirty="0" err="1"/>
              <a:t>interni</a:t>
            </a:r>
            <a:r>
              <a:rPr lang="en-GB" dirty="0"/>
              <a:t>. La </a:t>
            </a:r>
            <a:r>
              <a:rPr lang="en-GB" dirty="0" err="1"/>
              <a:t>revisione</a:t>
            </a:r>
            <a:r>
              <a:rPr lang="en-GB" dirty="0"/>
              <a:t> </a:t>
            </a:r>
            <a:r>
              <a:rPr lang="en-GB" dirty="0" err="1"/>
              <a:t>contabile</a:t>
            </a:r>
            <a:endParaRPr lang="en-GB" dirty="0"/>
          </a:p>
        </p:txBody>
      </p:sp>
      <p:sp>
        <p:nvSpPr>
          <p:cNvPr id="3" name="Segnaposto contenuto 2"/>
          <p:cNvSpPr>
            <a:spLocks noGrp="1"/>
          </p:cNvSpPr>
          <p:nvPr>
            <p:ph idx="1"/>
          </p:nvPr>
        </p:nvSpPr>
        <p:spPr/>
        <p:txBody>
          <a:bodyPr/>
          <a:lstStyle/>
          <a:p>
            <a:r>
              <a:rPr lang="en-GB" dirty="0" err="1" smtClean="0"/>
              <a:t>Effetti</a:t>
            </a:r>
            <a:r>
              <a:rPr lang="en-GB" dirty="0" smtClean="0"/>
              <a:t> del </a:t>
            </a:r>
            <a:r>
              <a:rPr lang="en-GB" dirty="0" err="1" smtClean="0"/>
              <a:t>giudizio</a:t>
            </a:r>
            <a:r>
              <a:rPr lang="en-GB" dirty="0" smtClean="0"/>
              <a:t>: </a:t>
            </a:r>
            <a:r>
              <a:rPr lang="en-GB" dirty="0" err="1" smtClean="0"/>
              <a:t>impossibilità</a:t>
            </a:r>
            <a:r>
              <a:rPr lang="en-GB" dirty="0" smtClean="0"/>
              <a:t> </a:t>
            </a:r>
            <a:r>
              <a:rPr lang="en-GB" dirty="0" err="1" smtClean="0"/>
              <a:t>segnalazione</a:t>
            </a:r>
            <a:r>
              <a:rPr lang="en-GB" dirty="0" smtClean="0"/>
              <a:t> a </a:t>
            </a:r>
            <a:r>
              <a:rPr lang="en-GB" dirty="0" err="1" smtClean="0"/>
              <a:t>Consob</a:t>
            </a:r>
            <a:r>
              <a:rPr lang="en-GB" dirty="0" smtClean="0"/>
              <a:t>;</a:t>
            </a:r>
          </a:p>
          <a:p>
            <a:r>
              <a:rPr lang="en-GB" dirty="0" smtClean="0"/>
              <a:t> se </a:t>
            </a:r>
            <a:r>
              <a:rPr lang="en-GB" dirty="0" err="1" smtClean="0"/>
              <a:t>positivo</a:t>
            </a:r>
            <a:r>
              <a:rPr lang="en-GB" dirty="0" smtClean="0"/>
              <a:t>, </a:t>
            </a:r>
            <a:r>
              <a:rPr lang="en-GB" dirty="0" err="1" smtClean="0"/>
              <a:t>legittimazione</a:t>
            </a:r>
            <a:r>
              <a:rPr lang="en-GB" dirty="0" smtClean="0"/>
              <a:t> a </a:t>
            </a:r>
            <a:r>
              <a:rPr lang="en-GB" dirty="0" err="1" smtClean="0"/>
              <a:t>impugnare</a:t>
            </a:r>
            <a:r>
              <a:rPr lang="en-GB" dirty="0" smtClean="0"/>
              <a:t> </a:t>
            </a:r>
            <a:r>
              <a:rPr lang="en-GB" dirty="0" err="1" smtClean="0"/>
              <a:t>limitata</a:t>
            </a:r>
            <a:r>
              <a:rPr lang="en-GB" dirty="0" smtClean="0"/>
              <a:t> (5% del </a:t>
            </a:r>
            <a:r>
              <a:rPr lang="en-GB" dirty="0" err="1" smtClean="0"/>
              <a:t>capitale</a:t>
            </a:r>
            <a:r>
              <a:rPr lang="en-GB" dirty="0" smtClean="0"/>
              <a:t>);</a:t>
            </a:r>
          </a:p>
          <a:p>
            <a:r>
              <a:rPr lang="en-GB" dirty="0" err="1" smtClean="0"/>
              <a:t>Responsabilità</a:t>
            </a:r>
            <a:r>
              <a:rPr lang="en-GB" dirty="0" smtClean="0"/>
              <a:t>: </a:t>
            </a:r>
            <a:r>
              <a:rPr lang="en-GB" dirty="0" err="1" smtClean="0"/>
              <a:t>solidale</a:t>
            </a:r>
            <a:r>
              <a:rPr lang="en-GB" dirty="0" smtClean="0"/>
              <a:t> art. 15 </a:t>
            </a:r>
            <a:r>
              <a:rPr lang="en-GB" dirty="0" err="1" smtClean="0"/>
              <a:t>d.lgs</a:t>
            </a:r>
            <a:r>
              <a:rPr lang="en-GB" dirty="0" smtClean="0"/>
              <a:t>. </a:t>
            </a:r>
          </a:p>
          <a:p>
            <a:r>
              <a:rPr lang="en-GB" dirty="0" err="1" smtClean="0"/>
              <a:t>Responsabilità</a:t>
            </a:r>
            <a:r>
              <a:rPr lang="en-GB" dirty="0" smtClean="0"/>
              <a:t> anche delle </a:t>
            </a:r>
            <a:r>
              <a:rPr lang="en-GB" dirty="0" err="1" smtClean="0"/>
              <a:t>persone</a:t>
            </a:r>
            <a:r>
              <a:rPr lang="en-GB" dirty="0" smtClean="0"/>
              <a:t>; ma </a:t>
            </a:r>
            <a:r>
              <a:rPr lang="en-GB" dirty="0" err="1" smtClean="0"/>
              <a:t>nei</a:t>
            </a:r>
            <a:r>
              <a:rPr lang="en-GB" dirty="0" smtClean="0"/>
              <a:t> </a:t>
            </a:r>
            <a:r>
              <a:rPr lang="en-GB" dirty="0" err="1" smtClean="0"/>
              <a:t>limiti</a:t>
            </a:r>
            <a:r>
              <a:rPr lang="en-GB" dirty="0" smtClean="0"/>
              <a:t> del </a:t>
            </a:r>
            <a:r>
              <a:rPr lang="en-GB" dirty="0" err="1" smtClean="0"/>
              <a:t>contributo</a:t>
            </a:r>
            <a:r>
              <a:rPr lang="en-GB" dirty="0" smtClean="0"/>
              <a:t>; </a:t>
            </a:r>
          </a:p>
          <a:p>
            <a:r>
              <a:rPr lang="en-GB" dirty="0" err="1" smtClean="0"/>
              <a:t>Azione</a:t>
            </a:r>
            <a:r>
              <a:rPr lang="en-GB" dirty="0" smtClean="0"/>
              <a:t> </a:t>
            </a:r>
            <a:r>
              <a:rPr lang="en-GB" dirty="0" err="1" smtClean="0"/>
              <a:t>sociale</a:t>
            </a:r>
            <a:r>
              <a:rPr lang="en-GB" smtClean="0"/>
              <a:t>? </a:t>
            </a:r>
            <a:endParaRPr lang="en-GB" dirty="0"/>
          </a:p>
        </p:txBody>
      </p:sp>
    </p:spTree>
    <p:extLst>
      <p:ext uri="{BB962C8B-B14F-4D97-AF65-F5344CB8AC3E}">
        <p14:creationId xmlns:p14="http://schemas.microsoft.com/office/powerpoint/2010/main" val="350461354"/>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dirty="0" err="1" smtClean="0"/>
              <a:t>L’organismo</a:t>
            </a:r>
            <a:r>
              <a:rPr lang="en-GB" dirty="0" smtClean="0"/>
              <a:t> di </a:t>
            </a:r>
            <a:r>
              <a:rPr lang="en-GB" dirty="0" err="1" smtClean="0"/>
              <a:t>vigilanza</a:t>
            </a:r>
            <a:r>
              <a:rPr lang="en-GB" dirty="0" smtClean="0"/>
              <a:t> del d. lgs. 231/01</a:t>
            </a:r>
            <a:endParaRPr lang="en-GB" dirty="0"/>
          </a:p>
        </p:txBody>
      </p:sp>
      <p:sp>
        <p:nvSpPr>
          <p:cNvPr id="3" name="Segnaposto contenuto 2"/>
          <p:cNvSpPr>
            <a:spLocks noGrp="1"/>
          </p:cNvSpPr>
          <p:nvPr>
            <p:ph idx="1"/>
          </p:nvPr>
        </p:nvSpPr>
        <p:spPr/>
        <p:txBody>
          <a:bodyPr>
            <a:normAutofit fontScale="70000" lnSpcReduction="20000"/>
          </a:bodyPr>
          <a:lstStyle/>
          <a:p>
            <a:r>
              <a:rPr lang="it-IT" dirty="0" smtClean="0"/>
              <a:t>L’abbandono del vecchio principio secondo cui </a:t>
            </a:r>
            <a:r>
              <a:rPr lang="it-IT" dirty="0" err="1" smtClean="0"/>
              <a:t>societas</a:t>
            </a:r>
            <a:r>
              <a:rPr lang="it-IT" dirty="0" smtClean="0"/>
              <a:t> delinquere non potest;</a:t>
            </a:r>
          </a:p>
          <a:p>
            <a:r>
              <a:rPr lang="it-IT" dirty="0" smtClean="0"/>
              <a:t>Reati dai quali consegue responsabilità amministrativa della società per l’operato dei propri organi e dipendenti;</a:t>
            </a:r>
          </a:p>
          <a:p>
            <a:r>
              <a:rPr lang="it-IT" dirty="0" smtClean="0"/>
              <a:t>Prevenzione attraverso modelli organizzativi i. predisposti dagli amministratori; e ii. monitorati dall’organismo di vigilanza;</a:t>
            </a:r>
          </a:p>
          <a:p>
            <a:r>
              <a:rPr lang="it-IT" dirty="0" smtClean="0"/>
              <a:t>Non obbligo, ma onere (per l’esenzione da responsabilità); il cui mancato assolvimento determina la responsabilità degli amministratori verso la società;</a:t>
            </a:r>
          </a:p>
          <a:p>
            <a:r>
              <a:rPr lang="it-IT" dirty="0" smtClean="0"/>
              <a:t>Struttura libera: v. linee guida Confindustria, ma comunque indipendenza (organo ad hoc; collegio; comitato nell’organo amministrativi);</a:t>
            </a:r>
          </a:p>
          <a:p>
            <a:r>
              <a:rPr lang="it-IT" dirty="0" smtClean="0"/>
              <a:t>Funzioni: poteri di controllo e di iniziativa;</a:t>
            </a:r>
          </a:p>
          <a:p>
            <a:r>
              <a:rPr lang="en-GB" dirty="0" smtClean="0"/>
              <a:t>Chi lo </a:t>
            </a:r>
            <a:r>
              <a:rPr lang="en-GB" dirty="0" err="1" smtClean="0"/>
              <a:t>nomina</a:t>
            </a:r>
            <a:r>
              <a:rPr lang="en-GB" dirty="0" smtClean="0"/>
              <a:t>? </a:t>
            </a:r>
            <a:endParaRPr lang="en-GB" dirty="0"/>
          </a:p>
        </p:txBody>
      </p:sp>
    </p:spTree>
    <p:extLst>
      <p:ext uri="{BB962C8B-B14F-4D97-AF65-F5344CB8AC3E}">
        <p14:creationId xmlns:p14="http://schemas.microsoft.com/office/powerpoint/2010/main" val="1646653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diverse categorie di </a:t>
            </a:r>
            <a:r>
              <a:rPr lang="it-IT" dirty="0" smtClean="0"/>
              <a:t>impresa 3</a:t>
            </a:r>
            <a:endParaRPr lang="it-IT" dirty="0"/>
          </a:p>
        </p:txBody>
      </p:sp>
      <p:sp>
        <p:nvSpPr>
          <p:cNvPr id="3" name="Segnaposto contenuto 2"/>
          <p:cNvSpPr>
            <a:spLocks noGrp="1"/>
          </p:cNvSpPr>
          <p:nvPr>
            <p:ph idx="1"/>
          </p:nvPr>
        </p:nvSpPr>
        <p:spPr/>
        <p:txBody>
          <a:bodyPr>
            <a:normAutofit fontScale="85000" lnSpcReduction="10000"/>
          </a:bodyPr>
          <a:lstStyle/>
          <a:p>
            <a:r>
              <a:rPr lang="it-IT" dirty="0"/>
              <a:t>non si applica tutta la sezione III del Capo III del Libro V, </a:t>
            </a:r>
            <a:endParaRPr lang="it-IT" dirty="0" smtClean="0"/>
          </a:p>
          <a:p>
            <a:r>
              <a:rPr lang="it-IT" b="1" dirty="0" smtClean="0"/>
              <a:t>rappresentanza</a:t>
            </a:r>
            <a:r>
              <a:rPr lang="it-IT" b="1" dirty="0"/>
              <a:t>, </a:t>
            </a:r>
            <a:endParaRPr lang="it-IT" b="1" dirty="0" smtClean="0"/>
          </a:p>
          <a:p>
            <a:r>
              <a:rPr lang="it-IT" b="1" dirty="0" smtClean="0"/>
              <a:t>scritture </a:t>
            </a:r>
            <a:r>
              <a:rPr lang="it-IT" b="1" dirty="0"/>
              <a:t>contabili, </a:t>
            </a:r>
            <a:endParaRPr lang="it-IT" b="1" dirty="0" smtClean="0"/>
          </a:p>
          <a:p>
            <a:r>
              <a:rPr lang="it-IT" b="1" dirty="0" smtClean="0"/>
              <a:t>Fallimento</a:t>
            </a:r>
          </a:p>
          <a:p>
            <a:pPr marL="0" indent="0">
              <a:buNone/>
            </a:pPr>
            <a:r>
              <a:rPr lang="it-IT" dirty="0" smtClean="0"/>
              <a:t>	N.B</a:t>
            </a:r>
            <a:r>
              <a:rPr lang="it-IT" dirty="0"/>
              <a:t>.: </a:t>
            </a:r>
            <a:endParaRPr lang="it-IT" dirty="0" smtClean="0"/>
          </a:p>
          <a:p>
            <a:r>
              <a:rPr lang="it-IT" dirty="0" smtClean="0"/>
              <a:t>iscrizione </a:t>
            </a:r>
            <a:r>
              <a:rPr lang="it-IT" dirty="0"/>
              <a:t>a registro delle imprese e scritture contabili sono collegati alla </a:t>
            </a:r>
            <a:r>
              <a:rPr lang="it-IT" i="1" dirty="0"/>
              <a:t>forma </a:t>
            </a:r>
            <a:r>
              <a:rPr lang="it-IT" dirty="0"/>
              <a:t>commerciale, artt. 2188, 2449.2 e 2220</a:t>
            </a:r>
          </a:p>
          <a:p>
            <a:r>
              <a:rPr lang="it-IT" dirty="0"/>
              <a:t>fallimento e rappresentanza alla </a:t>
            </a:r>
            <a:r>
              <a:rPr lang="it-IT" i="1" dirty="0"/>
              <a:t>sostanza</a:t>
            </a:r>
            <a:r>
              <a:rPr lang="it-IT" dirty="0"/>
              <a:t> commerciale</a:t>
            </a:r>
          </a:p>
          <a:p>
            <a:endParaRPr lang="it-IT" dirty="0"/>
          </a:p>
        </p:txBody>
      </p:sp>
    </p:spTree>
    <p:extLst>
      <p:ext uri="{BB962C8B-B14F-4D97-AF65-F5344CB8AC3E}">
        <p14:creationId xmlns:p14="http://schemas.microsoft.com/office/powerpoint/2010/main" val="3006950430"/>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I </a:t>
            </a:r>
            <a:r>
              <a:rPr lang="en-GB" dirty="0" err="1" smtClean="0"/>
              <a:t>controlli</a:t>
            </a:r>
            <a:r>
              <a:rPr lang="en-GB" dirty="0" smtClean="0"/>
              <a:t> </a:t>
            </a:r>
            <a:r>
              <a:rPr lang="en-GB" dirty="0" err="1" smtClean="0"/>
              <a:t>esterni</a:t>
            </a:r>
            <a:endParaRPr lang="en-GB" dirty="0"/>
          </a:p>
        </p:txBody>
      </p:sp>
      <p:sp>
        <p:nvSpPr>
          <p:cNvPr id="3" name="Segnaposto contenuto 2"/>
          <p:cNvSpPr>
            <a:spLocks noGrp="1"/>
          </p:cNvSpPr>
          <p:nvPr>
            <p:ph idx="1"/>
          </p:nvPr>
        </p:nvSpPr>
        <p:spPr/>
        <p:txBody>
          <a:bodyPr>
            <a:normAutofit fontScale="62500" lnSpcReduction="20000"/>
          </a:bodyPr>
          <a:lstStyle/>
          <a:p>
            <a:r>
              <a:rPr lang="en-GB" dirty="0" err="1" smtClean="0"/>
              <a:t>Premssa</a:t>
            </a:r>
            <a:r>
              <a:rPr lang="en-GB" dirty="0" smtClean="0"/>
              <a:t>: </a:t>
            </a:r>
            <a:r>
              <a:rPr lang="it-IT" dirty="0"/>
              <a:t>la tutela degli interessi generali: il controllo giudiziario e la </a:t>
            </a:r>
            <a:r>
              <a:rPr lang="it-IT" dirty="0" err="1"/>
              <a:t>Consob</a:t>
            </a:r>
            <a:r>
              <a:rPr lang="it-IT" dirty="0"/>
              <a:t> </a:t>
            </a:r>
            <a:endParaRPr lang="en-GB" dirty="0" smtClean="0"/>
          </a:p>
          <a:p>
            <a:r>
              <a:rPr lang="en-GB" dirty="0" smtClean="0"/>
              <a:t>Il </a:t>
            </a:r>
            <a:r>
              <a:rPr lang="en-GB" dirty="0" err="1" smtClean="0"/>
              <a:t>controllo</a:t>
            </a:r>
            <a:r>
              <a:rPr lang="en-GB" dirty="0" smtClean="0"/>
              <a:t> </a:t>
            </a:r>
            <a:r>
              <a:rPr lang="en-GB" dirty="0" err="1" smtClean="0"/>
              <a:t>giudiziario</a:t>
            </a:r>
            <a:r>
              <a:rPr lang="en-GB" dirty="0" smtClean="0"/>
              <a:t> </a:t>
            </a:r>
            <a:r>
              <a:rPr lang="it-IT" b="1" dirty="0"/>
              <a:t>sulla gestione</a:t>
            </a:r>
            <a:r>
              <a:rPr lang="it-IT" dirty="0"/>
              <a:t> inteso non come controllo sui singoli atti, impugnative, ma sulla gestione (di legalità, peraltro; non di merito) </a:t>
            </a:r>
            <a:endParaRPr lang="it-IT" dirty="0" smtClean="0"/>
          </a:p>
          <a:p>
            <a:r>
              <a:rPr lang="it-IT" dirty="0" smtClean="0"/>
              <a:t>le </a:t>
            </a:r>
            <a:r>
              <a:rPr lang="it-IT" dirty="0"/>
              <a:t>innovazioni: il requisito ulteriore dell’idoneità a danneggiare la società o le sue controllate </a:t>
            </a:r>
            <a:r>
              <a:rPr lang="it-IT" dirty="0" smtClean="0"/>
              <a:t>Art</a:t>
            </a:r>
            <a:r>
              <a:rPr lang="it-IT" dirty="0"/>
              <a:t>. 2409 10% chiuse 5% aperte Art. 152 TUF legittimazione dei sindaci e per irregolarità di questi </a:t>
            </a:r>
            <a:r>
              <a:rPr lang="it-IT" dirty="0" err="1"/>
              <a:t>Consob</a:t>
            </a:r>
            <a:r>
              <a:rPr lang="it-IT" dirty="0"/>
              <a:t>, ora modificato da dc170 Ma – altra innovazione – il PM ha legittimazione solo più per le società aperte Art. 2409.7. </a:t>
            </a:r>
          </a:p>
          <a:p>
            <a:r>
              <a:rPr lang="it-IT" dirty="0" smtClean="0"/>
              <a:t>art</a:t>
            </a:r>
            <a:r>
              <a:rPr lang="it-IT" dirty="0"/>
              <a:t>. 2409.3. il rimpiazzo in pendenza di procedimento degli </a:t>
            </a:r>
            <a:r>
              <a:rPr lang="it-IT" dirty="0" err="1"/>
              <a:t>amm</a:t>
            </a:r>
            <a:r>
              <a:rPr lang="it-IT" dirty="0"/>
              <a:t> </a:t>
            </a:r>
            <a:r>
              <a:rPr lang="it-IT" dirty="0" err="1"/>
              <a:t>ri</a:t>
            </a:r>
            <a:r>
              <a:rPr lang="it-IT" dirty="0"/>
              <a:t> L’</a:t>
            </a:r>
            <a:r>
              <a:rPr lang="it-IT" dirty="0" err="1"/>
              <a:t>amm</a:t>
            </a:r>
            <a:r>
              <a:rPr lang="it-IT" dirty="0"/>
              <a:t> re giudiziario La fase istruttoria I </a:t>
            </a:r>
            <a:r>
              <a:rPr lang="it-IT" dirty="0" smtClean="0"/>
              <a:t>provvedimenti </a:t>
            </a:r>
            <a:r>
              <a:rPr lang="it-IT" dirty="0"/>
              <a:t>con l’alternativa fra i provvedimenti cautelari + convocazione assemblea; oppure revoca L’amministratore giudiziario e la chiusura della procedura, art. 2409.5 e 6. art. 152 era l’adattamento dell’art. 2409 alle quotate; ed ora è modificato per prevedere che la legittimazione spetti non solo al collegio sindacale ma anche al comitato di sorveglianza ed al comitato per il controllo della gestione, peraltro, parrebbe, collegialmente</a:t>
            </a:r>
          </a:p>
          <a:p>
            <a:endParaRPr lang="en-GB" dirty="0"/>
          </a:p>
        </p:txBody>
      </p:sp>
    </p:spTree>
    <p:extLst>
      <p:ext uri="{BB962C8B-B14F-4D97-AF65-F5344CB8AC3E}">
        <p14:creationId xmlns:p14="http://schemas.microsoft.com/office/powerpoint/2010/main" val="398445850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a:t>I </a:t>
            </a:r>
            <a:r>
              <a:rPr lang="en-GB" dirty="0" err="1"/>
              <a:t>controlli</a:t>
            </a:r>
            <a:r>
              <a:rPr lang="en-GB" dirty="0"/>
              <a:t> </a:t>
            </a:r>
            <a:r>
              <a:rPr lang="en-GB" dirty="0" err="1"/>
              <a:t>esterni</a:t>
            </a:r>
            <a:endParaRPr lang="en-GB" dirty="0"/>
          </a:p>
        </p:txBody>
      </p:sp>
      <p:sp>
        <p:nvSpPr>
          <p:cNvPr id="3" name="Segnaposto contenuto 2"/>
          <p:cNvSpPr>
            <a:spLocks noGrp="1"/>
          </p:cNvSpPr>
          <p:nvPr>
            <p:ph idx="1"/>
          </p:nvPr>
        </p:nvSpPr>
        <p:spPr/>
        <p:txBody>
          <a:bodyPr>
            <a:normAutofit fontScale="92500" lnSpcReduction="10000"/>
          </a:bodyPr>
          <a:lstStyle/>
          <a:p>
            <a:r>
              <a:rPr lang="en-GB" dirty="0" smtClean="0"/>
              <a:t>La </a:t>
            </a:r>
            <a:r>
              <a:rPr lang="en-GB" dirty="0" err="1" smtClean="0"/>
              <a:t>Consob</a:t>
            </a:r>
            <a:r>
              <a:rPr lang="en-GB" dirty="0" smtClean="0"/>
              <a:t> </a:t>
            </a:r>
            <a:r>
              <a:rPr lang="it-IT" dirty="0"/>
              <a:t>nasce nel 1974 come organo di controllo di borsa ed emittenti; si aggiungono progressivamente competenze in tema di </a:t>
            </a:r>
            <a:r>
              <a:rPr lang="it-IT" dirty="0" smtClean="0"/>
              <a:t>intermediari, </a:t>
            </a:r>
            <a:r>
              <a:rPr lang="it-IT" dirty="0"/>
              <a:t>mercato mobiliare e sollecitazione all’investimento di cui infra </a:t>
            </a:r>
            <a:endParaRPr lang="en-GB" dirty="0" smtClean="0"/>
          </a:p>
          <a:p>
            <a:r>
              <a:rPr lang="it-IT" b="1" dirty="0" err="1"/>
              <a:t>Consob</a:t>
            </a:r>
            <a:r>
              <a:rPr lang="it-IT" b="1" dirty="0"/>
              <a:t> ed informazione societaria</a:t>
            </a:r>
            <a:r>
              <a:rPr lang="it-IT" dirty="0"/>
              <a:t>, a) obbligo per tutte le società con titoli diffusi fra il pubblico di informare su </a:t>
            </a:r>
            <a:r>
              <a:rPr lang="it-IT" dirty="0" err="1"/>
              <a:t>price</a:t>
            </a:r>
            <a:r>
              <a:rPr lang="it-IT" dirty="0"/>
              <a:t> sensitive </a:t>
            </a:r>
            <a:r>
              <a:rPr lang="it-IT" dirty="0" err="1"/>
              <a:t>informations</a:t>
            </a:r>
            <a:r>
              <a:rPr lang="it-IT" dirty="0"/>
              <a:t> (art. 114 TUF); b) informazione su richiesta </a:t>
            </a:r>
            <a:r>
              <a:rPr lang="it-IT" dirty="0" err="1"/>
              <a:t>Consob</a:t>
            </a:r>
            <a:r>
              <a:rPr lang="it-IT"/>
              <a:t> e c) informazione periodica</a:t>
            </a:r>
            <a:endParaRPr lang="en-GB" dirty="0"/>
          </a:p>
        </p:txBody>
      </p:sp>
    </p:spTree>
    <p:extLst>
      <p:ext uri="{BB962C8B-B14F-4D97-AF65-F5344CB8AC3E}">
        <p14:creationId xmlns:p14="http://schemas.microsoft.com/office/powerpoint/2010/main" val="344804641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Mancano modifiche atto costitutivo</a:t>
            </a:r>
            <a:endParaRPr lang="it-IT" dirty="0"/>
          </a:p>
        </p:txBody>
      </p:sp>
      <p:sp>
        <p:nvSpPr>
          <p:cNvPr id="3" name="Segnaposto contenuto 2"/>
          <p:cNvSpPr>
            <a:spLocks noGrp="1"/>
          </p:cNvSpPr>
          <p:nvPr>
            <p:ph idx="1"/>
          </p:nvPr>
        </p:nvSpPr>
        <p:spPr/>
        <p:txBody>
          <a:bodyPr/>
          <a:lstStyle/>
          <a:p>
            <a:r>
              <a:rPr lang="it-IT" dirty="0" smtClean="0"/>
              <a:t>Obbligazioni</a:t>
            </a:r>
          </a:p>
          <a:p>
            <a:r>
              <a:rPr lang="it-IT" dirty="0" smtClean="0"/>
              <a:t>Scioglimento e liquidazione</a:t>
            </a:r>
            <a:endParaRPr lang="it-IT" dirty="0"/>
          </a:p>
        </p:txBody>
      </p:sp>
    </p:spTree>
    <p:extLst>
      <p:ext uri="{BB962C8B-B14F-4D97-AF65-F5344CB8AC3E}">
        <p14:creationId xmlns:p14="http://schemas.microsoft.com/office/powerpoint/2010/main" val="1375818227"/>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gruppi di società</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Il fenomeno</a:t>
            </a:r>
          </a:p>
          <a:p>
            <a:r>
              <a:rPr lang="it-IT" dirty="0" smtClean="0"/>
              <a:t>Autonomia formale ma non </a:t>
            </a:r>
            <a:r>
              <a:rPr lang="it-IT" dirty="0" err="1" smtClean="0"/>
              <a:t>soatnziale</a:t>
            </a:r>
            <a:endParaRPr lang="it-IT" dirty="0" smtClean="0"/>
          </a:p>
          <a:p>
            <a:r>
              <a:rPr lang="it-IT" dirty="0" smtClean="0"/>
              <a:t>Costi e benefici del fenomeno:</a:t>
            </a:r>
          </a:p>
          <a:p>
            <a:r>
              <a:rPr lang="it-IT" dirty="0" smtClean="0"/>
              <a:t>Benefici: razionalità, vantaggi della dimensione senza i problemi della complessità</a:t>
            </a:r>
          </a:p>
          <a:p>
            <a:r>
              <a:rPr lang="it-IT" dirty="0" smtClean="0"/>
              <a:t>Costi: tipo transfer pricing</a:t>
            </a:r>
          </a:p>
          <a:p>
            <a:r>
              <a:rPr lang="it-IT" dirty="0"/>
              <a:t>a</a:t>
            </a:r>
            <a:r>
              <a:rPr lang="it-IT" dirty="0" smtClean="0"/>
              <a:t>) informazione;</a:t>
            </a:r>
          </a:p>
          <a:p>
            <a:r>
              <a:rPr lang="it-IT" dirty="0"/>
              <a:t>b</a:t>
            </a:r>
            <a:r>
              <a:rPr lang="it-IT" dirty="0" smtClean="0"/>
              <a:t>) integrità patrimoniale (con accenno allo «sconto» del mercato quando sia quotata una società quotata diversa dalla capogruppo);</a:t>
            </a:r>
          </a:p>
          <a:p>
            <a:r>
              <a:rPr lang="it-IT" dirty="0" smtClean="0"/>
              <a:t>c) pregiudizi a soci e creditori</a:t>
            </a:r>
          </a:p>
          <a:p>
            <a:endParaRPr lang="it-IT" dirty="0"/>
          </a:p>
        </p:txBody>
      </p:sp>
    </p:spTree>
    <p:extLst>
      <p:ext uri="{BB962C8B-B14F-4D97-AF65-F5344CB8AC3E}">
        <p14:creationId xmlns:p14="http://schemas.microsoft.com/office/powerpoint/2010/main" val="414886001"/>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gruppi di società</a:t>
            </a:r>
          </a:p>
        </p:txBody>
      </p:sp>
      <p:sp>
        <p:nvSpPr>
          <p:cNvPr id="3" name="Segnaposto contenuto 2"/>
          <p:cNvSpPr>
            <a:spLocks noGrp="1"/>
          </p:cNvSpPr>
          <p:nvPr>
            <p:ph idx="1"/>
          </p:nvPr>
        </p:nvSpPr>
        <p:spPr/>
        <p:txBody>
          <a:bodyPr/>
          <a:lstStyle/>
          <a:p>
            <a:r>
              <a:rPr lang="it-IT" dirty="0"/>
              <a:t>Le norme: dalla «mini-riforma» del 1974 al d. lgs. 6 del 2003;</a:t>
            </a:r>
          </a:p>
          <a:p>
            <a:pPr marL="0" indent="0">
              <a:buNone/>
            </a:pPr>
            <a:r>
              <a:rPr lang="it-IT" dirty="0"/>
              <a:t> secondo R Weigmann riprova della presenza di un general principio di correttezza a buona fede anche nelle società di </a:t>
            </a:r>
            <a:r>
              <a:rPr lang="it-IT" dirty="0" smtClean="0"/>
              <a:t>capitali (e v. art. 2403)</a:t>
            </a:r>
            <a:endParaRPr lang="it-IT" dirty="0"/>
          </a:p>
          <a:p>
            <a:endParaRPr lang="it-IT" dirty="0"/>
          </a:p>
        </p:txBody>
      </p:sp>
    </p:spTree>
    <p:extLst>
      <p:ext uri="{BB962C8B-B14F-4D97-AF65-F5344CB8AC3E}">
        <p14:creationId xmlns:p14="http://schemas.microsoft.com/office/powerpoint/2010/main" val="2019778673"/>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gruppi di società</a:t>
            </a:r>
          </a:p>
        </p:txBody>
      </p:sp>
      <p:sp>
        <p:nvSpPr>
          <p:cNvPr id="3" name="Segnaposto contenuto 2"/>
          <p:cNvSpPr>
            <a:spLocks noGrp="1"/>
          </p:cNvSpPr>
          <p:nvPr>
            <p:ph idx="1"/>
          </p:nvPr>
        </p:nvSpPr>
        <p:spPr/>
        <p:txBody>
          <a:bodyPr>
            <a:normAutofit fontScale="77500" lnSpcReduction="20000"/>
          </a:bodyPr>
          <a:lstStyle/>
          <a:p>
            <a:pPr algn="ctr"/>
            <a:r>
              <a:rPr lang="it-IT" sz="3600" b="1" dirty="0" smtClean="0"/>
              <a:t>La fattispecie</a:t>
            </a:r>
          </a:p>
          <a:p>
            <a:r>
              <a:rPr lang="it-IT" dirty="0" smtClean="0"/>
              <a:t>La nozione di società controllata dell’art. 2359 c.c. (e dell’art. 93 TUF)</a:t>
            </a:r>
          </a:p>
          <a:p>
            <a:r>
              <a:rPr lang="it-IT" dirty="0"/>
              <a:t>1.1. controllo azionario di diritto; 1.2. controllo azionario di fatto e 1.3. controllo contrattuale, dove il controllo azionario può essere indiretto, art. 2359.2  </a:t>
            </a:r>
            <a:endParaRPr lang="it-IT" dirty="0" smtClean="0"/>
          </a:p>
          <a:p>
            <a:r>
              <a:rPr lang="it-IT" dirty="0" smtClean="0"/>
              <a:t>1.1</a:t>
            </a:r>
            <a:r>
              <a:rPr lang="it-IT" dirty="0"/>
              <a:t>., 1.2. e 1.3. sono casi di “influenza dominante” </a:t>
            </a:r>
            <a:r>
              <a:rPr lang="it-IT" b="1" dirty="0" smtClean="0"/>
              <a:t>ma </a:t>
            </a:r>
            <a:r>
              <a:rPr lang="it-IT" b="1" dirty="0"/>
              <a:t>a differenza di antitrust non c’è il controllo congiunto </a:t>
            </a:r>
            <a:endParaRPr lang="it-IT" b="1" dirty="0" smtClean="0"/>
          </a:p>
          <a:p>
            <a:r>
              <a:rPr lang="it-IT" dirty="0" smtClean="0"/>
              <a:t>La </a:t>
            </a:r>
            <a:r>
              <a:rPr lang="it-IT" dirty="0"/>
              <a:t>presunzione di </a:t>
            </a:r>
            <a:r>
              <a:rPr lang="it-IT" dirty="0" smtClean="0"/>
              <a:t>esercizio </a:t>
            </a:r>
            <a:r>
              <a:rPr lang="it-IT" dirty="0"/>
              <a:t>di </a:t>
            </a:r>
            <a:r>
              <a:rPr lang="it-IT" b="1" dirty="0"/>
              <a:t>attività di direzione e coordinamento</a:t>
            </a:r>
            <a:r>
              <a:rPr lang="it-IT" dirty="0"/>
              <a:t> dell’art. 2497-</a:t>
            </a:r>
            <a:r>
              <a:rPr lang="it-IT" i="1" dirty="0"/>
              <a:t>sexies</a:t>
            </a:r>
            <a:r>
              <a:rPr lang="it-IT" dirty="0"/>
              <a:t>.1 nei casi (i) di obbligo di consolidamento (ai sensi degli artt. 25 e </a:t>
            </a:r>
            <a:r>
              <a:rPr lang="it-IT" dirty="0" smtClean="0"/>
              <a:t>26 </a:t>
            </a:r>
            <a:r>
              <a:rPr lang="it-IT" dirty="0"/>
              <a:t>del d. lgs. n. 127 del 1991) o, comunque, (ii) di controllo</a:t>
            </a:r>
          </a:p>
        </p:txBody>
      </p:sp>
    </p:spTree>
    <p:extLst>
      <p:ext uri="{BB962C8B-B14F-4D97-AF65-F5344CB8AC3E}">
        <p14:creationId xmlns:p14="http://schemas.microsoft.com/office/powerpoint/2010/main" val="89111702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gruppi di società</a:t>
            </a:r>
          </a:p>
        </p:txBody>
      </p:sp>
      <p:sp>
        <p:nvSpPr>
          <p:cNvPr id="3" name="Segnaposto contenuto 2"/>
          <p:cNvSpPr>
            <a:spLocks noGrp="1"/>
          </p:cNvSpPr>
          <p:nvPr>
            <p:ph idx="1"/>
          </p:nvPr>
        </p:nvSpPr>
        <p:spPr/>
        <p:txBody>
          <a:bodyPr>
            <a:normAutofit lnSpcReduction="10000"/>
          </a:bodyPr>
          <a:lstStyle/>
          <a:p>
            <a:r>
              <a:rPr lang="it-IT" dirty="0"/>
              <a:t>La nozione di “influenza notevole” e di collegamento, art. 2359.3., e la presunzione in caso di partecipazione pari al 20% del capitale sociale 10% per le quotate (dove dubiterei che la presunzione non sia vinta dalla prova dell’altrui influenza dominante) </a:t>
            </a:r>
            <a:endParaRPr lang="it-IT" dirty="0" smtClean="0"/>
          </a:p>
          <a:p>
            <a:r>
              <a:rPr lang="it-IT" b="1" dirty="0" smtClean="0"/>
              <a:t>disciplina </a:t>
            </a:r>
            <a:r>
              <a:rPr lang="it-IT" b="1" dirty="0"/>
              <a:t>del controllo e del collegamento con società di stati “a rischio”: v. art. 165</a:t>
            </a:r>
            <a:r>
              <a:rPr lang="it-IT" b="1" i="1" dirty="0"/>
              <a:t>ter </a:t>
            </a:r>
            <a:r>
              <a:rPr lang="it-IT" b="1" dirty="0"/>
              <a:t>TUF</a:t>
            </a:r>
            <a:endParaRPr lang="it-IT" dirty="0"/>
          </a:p>
        </p:txBody>
      </p:sp>
    </p:spTree>
    <p:extLst>
      <p:ext uri="{BB962C8B-B14F-4D97-AF65-F5344CB8AC3E}">
        <p14:creationId xmlns:p14="http://schemas.microsoft.com/office/powerpoint/2010/main" val="273190305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gruppi di società</a:t>
            </a:r>
          </a:p>
        </p:txBody>
      </p:sp>
      <p:sp>
        <p:nvSpPr>
          <p:cNvPr id="3" name="Segnaposto contenuto 2"/>
          <p:cNvSpPr>
            <a:spLocks noGrp="1"/>
          </p:cNvSpPr>
          <p:nvPr>
            <p:ph idx="1"/>
          </p:nvPr>
        </p:nvSpPr>
        <p:spPr/>
        <p:txBody>
          <a:bodyPr>
            <a:normAutofit fontScale="70000" lnSpcReduction="20000"/>
          </a:bodyPr>
          <a:lstStyle/>
          <a:p>
            <a:pPr algn="ctr"/>
            <a:r>
              <a:rPr lang="it-IT" sz="4000" b="1" dirty="0" smtClean="0"/>
              <a:t>La disciplina</a:t>
            </a:r>
          </a:p>
          <a:p>
            <a:r>
              <a:rPr lang="it-IT" dirty="0" smtClean="0"/>
              <a:t>Informazione: </a:t>
            </a:r>
          </a:p>
          <a:p>
            <a:r>
              <a:rPr lang="it-IT" dirty="0" smtClean="0"/>
              <a:t>rinvio alla disciplina delle partecipazioni </a:t>
            </a:r>
            <a:r>
              <a:rPr lang="it-IT" dirty="0"/>
              <a:t>reciproche di cui all’art. 2359</a:t>
            </a:r>
            <a:r>
              <a:rPr lang="it-IT" i="1" dirty="0"/>
              <a:t>bis</a:t>
            </a:r>
            <a:r>
              <a:rPr lang="it-IT" dirty="0"/>
              <a:t> cui si aggiunge </a:t>
            </a:r>
            <a:r>
              <a:rPr lang="it-IT" dirty="0" smtClean="0"/>
              <a:t>l</a:t>
            </a:r>
          </a:p>
          <a:p>
            <a:r>
              <a:rPr lang="it-IT" dirty="0" smtClean="0"/>
              <a:t>a </a:t>
            </a:r>
            <a:r>
              <a:rPr lang="it-IT" dirty="0"/>
              <a:t>pubblicità di cui all’art. 2497-</a:t>
            </a:r>
            <a:r>
              <a:rPr lang="it-IT" i="1" dirty="0"/>
              <a:t>bis</a:t>
            </a:r>
            <a:r>
              <a:rPr lang="it-IT" dirty="0"/>
              <a:t>., relativa all’iscrizione in atti, corrispondenza e registro della situazione di soggezione </a:t>
            </a:r>
          </a:p>
          <a:p>
            <a:r>
              <a:rPr lang="it-IT" dirty="0" smtClean="0"/>
              <a:t>I </a:t>
            </a:r>
            <a:r>
              <a:rPr lang="it-IT" dirty="0"/>
              <a:t>divieti a carico delle controllanti, </a:t>
            </a:r>
            <a:r>
              <a:rPr lang="it-IT" dirty="0" smtClean="0"/>
              <a:t>dove si </a:t>
            </a:r>
            <a:r>
              <a:rPr lang="it-IT" dirty="0"/>
              <a:t>ricordano – con lodevole coerenza sistematica – le previsioni </a:t>
            </a:r>
            <a:r>
              <a:rPr lang="it-IT" dirty="0" err="1"/>
              <a:t>antiannacquamento</a:t>
            </a:r>
            <a:r>
              <a:rPr lang="it-IT" dirty="0"/>
              <a:t> ed autoperpetuazione di cui </a:t>
            </a:r>
            <a:r>
              <a:rPr lang="it-IT" dirty="0" smtClean="0"/>
              <a:t>all’art. 2357 c.c.</a:t>
            </a:r>
          </a:p>
          <a:p>
            <a:r>
              <a:rPr lang="it-IT" dirty="0" smtClean="0"/>
              <a:t> Inoltre </a:t>
            </a:r>
            <a:r>
              <a:rPr lang="it-IT" dirty="0"/>
              <a:t>l’art. 2497-</a:t>
            </a:r>
            <a:r>
              <a:rPr lang="it-IT" i="1" dirty="0"/>
              <a:t>bis.</a:t>
            </a:r>
            <a:r>
              <a:rPr lang="it-IT" dirty="0"/>
              <a:t>4. e 5. ha specifici precetti di informativa contabile che sfociano nella disciplina del bilancio consolidato di gruppo</a:t>
            </a:r>
          </a:p>
        </p:txBody>
      </p:sp>
    </p:spTree>
    <p:extLst>
      <p:ext uri="{BB962C8B-B14F-4D97-AF65-F5344CB8AC3E}">
        <p14:creationId xmlns:p14="http://schemas.microsoft.com/office/powerpoint/2010/main" val="4196053818"/>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gruppi di società</a:t>
            </a:r>
          </a:p>
        </p:txBody>
      </p:sp>
      <p:sp>
        <p:nvSpPr>
          <p:cNvPr id="3" name="Segnaposto contenuto 2"/>
          <p:cNvSpPr>
            <a:spLocks noGrp="1"/>
          </p:cNvSpPr>
          <p:nvPr>
            <p:ph idx="1"/>
          </p:nvPr>
        </p:nvSpPr>
        <p:spPr/>
        <p:txBody>
          <a:bodyPr>
            <a:normAutofit fontScale="70000" lnSpcReduction="20000"/>
          </a:bodyPr>
          <a:lstStyle/>
          <a:p>
            <a:r>
              <a:rPr lang="it-IT" b="1" dirty="0"/>
              <a:t>La tutela dei soci e dei creditori delle società </a:t>
            </a:r>
            <a:r>
              <a:rPr lang="it-IT" b="1" dirty="0" smtClean="0"/>
              <a:t>controllate</a:t>
            </a:r>
          </a:p>
          <a:p>
            <a:r>
              <a:rPr lang="it-IT" dirty="0"/>
              <a:t>è confermata l’esclusione della responsabilità della capogruppo anche in caso di partecipazione totalitaria, art. 2325.2. </a:t>
            </a:r>
            <a:endParaRPr lang="it-IT" dirty="0" smtClean="0"/>
          </a:p>
          <a:p>
            <a:r>
              <a:rPr lang="it-IT" dirty="0" smtClean="0"/>
              <a:t>Le </a:t>
            </a:r>
            <a:r>
              <a:rPr lang="it-IT" dirty="0"/>
              <a:t>conseguenze della riconfermata indipendenza formale: che si devono rispettare precetti radicati nel concetto di società isola, come le norme sul conflitto di interessi dei soci, degli amm ri e sulla responsabilità degli amm ri (artt. 2373, 2391 e 2392-2395), dove resterebbe che il criterio del conflitto di interessi nudo e crudo non sarebbe appagante perché rischia di impedire a seconda dei casi troppo poco o troppo </a:t>
            </a:r>
            <a:endParaRPr lang="it-IT" dirty="0" smtClean="0"/>
          </a:p>
          <a:p>
            <a:r>
              <a:rPr lang="it-IT" dirty="0" smtClean="0"/>
              <a:t>La </a:t>
            </a:r>
            <a:r>
              <a:rPr lang="it-IT" dirty="0"/>
              <a:t>disciplina del 2003 come composizione fra le confliggenti istanze di libertà del gruppo e di tutela degli interessi a questo estranei </a:t>
            </a:r>
          </a:p>
        </p:txBody>
      </p:sp>
    </p:spTree>
    <p:extLst>
      <p:ext uri="{BB962C8B-B14F-4D97-AF65-F5344CB8AC3E}">
        <p14:creationId xmlns:p14="http://schemas.microsoft.com/office/powerpoint/2010/main" val="77999160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gruppi di società</a:t>
            </a:r>
          </a:p>
        </p:txBody>
      </p:sp>
      <p:sp>
        <p:nvSpPr>
          <p:cNvPr id="3" name="Segnaposto contenuto 2"/>
          <p:cNvSpPr>
            <a:spLocks noGrp="1"/>
          </p:cNvSpPr>
          <p:nvPr>
            <p:ph idx="1"/>
          </p:nvPr>
        </p:nvSpPr>
        <p:spPr/>
        <p:txBody>
          <a:bodyPr>
            <a:normAutofit/>
          </a:bodyPr>
          <a:lstStyle/>
          <a:p>
            <a:r>
              <a:rPr lang="it-IT" dirty="0"/>
              <a:t>Quindi in limine gli obblighi di trasparenza di cui all’art. 2497-</a:t>
            </a:r>
            <a:r>
              <a:rPr lang="it-IT" i="1" dirty="0"/>
              <a:t>ter </a:t>
            </a:r>
            <a:r>
              <a:rPr lang="it-IT" dirty="0"/>
              <a:t>cum notevole sviluppo anche qui della procedimentalizzazione; </a:t>
            </a:r>
            <a:endParaRPr lang="it-IT" dirty="0" smtClean="0"/>
          </a:p>
          <a:p>
            <a:r>
              <a:rPr lang="it-IT" dirty="0" smtClean="0"/>
              <a:t>v. anche il nuovo testo dell’art. 150 TUF , </a:t>
            </a:r>
            <a:r>
              <a:rPr lang="it-IT" dirty="0"/>
              <a:t>dell’art. 151 nonché la disciplina dei finanziamenti dell’art. 2497-</a:t>
            </a:r>
            <a:r>
              <a:rPr lang="it-IT" i="1" dirty="0"/>
              <a:t>quinquies</a:t>
            </a:r>
            <a:r>
              <a:rPr lang="it-IT" dirty="0"/>
              <a:t> che richiama l’art. 2467 (sulla 222 </a:t>
            </a:r>
            <a:r>
              <a:rPr lang="it-IT" i="1" dirty="0" err="1"/>
              <a:t>thin</a:t>
            </a:r>
            <a:r>
              <a:rPr lang="it-IT" i="1" dirty="0"/>
              <a:t> </a:t>
            </a:r>
            <a:r>
              <a:rPr lang="it-IT" i="1" dirty="0" err="1"/>
              <a:t>capitalisation</a:t>
            </a:r>
            <a:r>
              <a:rPr lang="it-IT" dirty="0"/>
              <a:t>) </a:t>
            </a:r>
            <a:endParaRPr lang="it-IT" dirty="0" smtClean="0"/>
          </a:p>
          <a:p>
            <a:endParaRPr lang="it-IT" dirty="0"/>
          </a:p>
        </p:txBody>
      </p:sp>
    </p:spTree>
    <p:extLst>
      <p:ext uri="{BB962C8B-B14F-4D97-AF65-F5344CB8AC3E}">
        <p14:creationId xmlns:p14="http://schemas.microsoft.com/office/powerpoint/2010/main" val="4185972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diverse categorie di impresa 4 L’imprenditore </a:t>
            </a:r>
            <a:r>
              <a:rPr lang="it-IT" b="1" dirty="0"/>
              <a:t>agricolo</a:t>
            </a:r>
            <a:endParaRPr lang="it-IT" dirty="0"/>
          </a:p>
        </p:txBody>
      </p:sp>
      <p:sp>
        <p:nvSpPr>
          <p:cNvPr id="3" name="Segnaposto contenuto 2"/>
          <p:cNvSpPr>
            <a:spLocks noGrp="1"/>
          </p:cNvSpPr>
          <p:nvPr>
            <p:ph idx="1"/>
          </p:nvPr>
        </p:nvSpPr>
        <p:spPr/>
        <p:txBody>
          <a:bodyPr>
            <a:normAutofit fontScale="92500" lnSpcReduction="20000"/>
          </a:bodyPr>
          <a:lstStyle/>
          <a:p>
            <a:endParaRPr lang="it-IT" b="1" dirty="0" smtClean="0"/>
          </a:p>
          <a:p>
            <a:r>
              <a:rPr lang="it-IT" dirty="0" smtClean="0"/>
              <a:t>La nozione originaria: il «doppio rischio»</a:t>
            </a:r>
          </a:p>
          <a:p>
            <a:r>
              <a:rPr lang="it-IT" dirty="0" smtClean="0"/>
              <a:t>L’art. 2135 c.c. come modificato dalla legge n. 228 del 2001;</a:t>
            </a:r>
          </a:p>
          <a:p>
            <a:r>
              <a:rPr lang="it-IT" dirty="0" smtClean="0"/>
              <a:t>Le attività agricole essenziali: </a:t>
            </a:r>
          </a:p>
          <a:p>
            <a:r>
              <a:rPr lang="it-IT" dirty="0" smtClean="0"/>
              <a:t>1° comma: </a:t>
            </a:r>
            <a:r>
              <a:rPr lang="it-IT" dirty="0"/>
              <a:t>È imprenditore agricolo chi esercita una delle seguenti attività: coltivazione del fondo, selvicoltura, allevamento di </a:t>
            </a:r>
            <a:r>
              <a:rPr lang="it-IT" b="1" dirty="0"/>
              <a:t>animali</a:t>
            </a:r>
            <a:r>
              <a:rPr lang="it-IT" dirty="0"/>
              <a:t> e </a:t>
            </a:r>
            <a:r>
              <a:rPr lang="it-IT" u="sng" dirty="0"/>
              <a:t>attività connesse</a:t>
            </a:r>
            <a:r>
              <a:rPr lang="it-IT" dirty="0" smtClean="0"/>
              <a:t>.</a:t>
            </a:r>
          </a:p>
          <a:p>
            <a:pPr lvl="1"/>
            <a:r>
              <a:rPr lang="it-IT" dirty="0" smtClean="0"/>
              <a:t>Animali, non più bestiame; dunque?</a:t>
            </a:r>
            <a:endParaRPr lang="it-IT" dirty="0"/>
          </a:p>
          <a:p>
            <a:endParaRPr lang="it-IT" dirty="0"/>
          </a:p>
        </p:txBody>
      </p:sp>
    </p:spTree>
    <p:extLst>
      <p:ext uri="{BB962C8B-B14F-4D97-AF65-F5344CB8AC3E}">
        <p14:creationId xmlns:p14="http://schemas.microsoft.com/office/powerpoint/2010/main" val="342532548"/>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gruppi di società</a:t>
            </a:r>
          </a:p>
        </p:txBody>
      </p:sp>
      <p:sp>
        <p:nvSpPr>
          <p:cNvPr id="3" name="Segnaposto contenuto 2"/>
          <p:cNvSpPr>
            <a:spLocks noGrp="1"/>
          </p:cNvSpPr>
          <p:nvPr>
            <p:ph idx="1"/>
          </p:nvPr>
        </p:nvSpPr>
        <p:spPr/>
        <p:txBody>
          <a:bodyPr>
            <a:normAutofit fontScale="70000" lnSpcReduction="20000"/>
          </a:bodyPr>
          <a:lstStyle/>
          <a:p>
            <a:r>
              <a:rPr lang="it-IT" dirty="0"/>
              <a:t>La responsabilità della capogruppo, che, “ferma restando l’azione di risarcimento danni spettante alla stessa società controllata” (da fondarsi secondo </a:t>
            </a:r>
            <a:r>
              <a:rPr lang="it-IT" cap="small" dirty="0"/>
              <a:t>Guizzi 254 </a:t>
            </a:r>
            <a:r>
              <a:rPr lang="it-IT" dirty="0"/>
              <a:t>sugli artt. 2043, 1175 o 2028), può testualmente esser fatta valere ai sensi dell’art. 2497.1. dai soci e dai creditori della controllata </a:t>
            </a:r>
            <a:endParaRPr lang="it-IT" dirty="0" smtClean="0"/>
          </a:p>
          <a:p>
            <a:r>
              <a:rPr lang="it-IT" dirty="0" smtClean="0"/>
              <a:t>La </a:t>
            </a:r>
            <a:r>
              <a:rPr lang="it-IT" dirty="0"/>
              <a:t>responsabilità solidale dei coautori dell’illecito ex art. 2497.2. e di chi ne abbia tratto vantaggio (contributory and vicarious liability) e, quindi, 1. degli amm ri della controllata; 2. degli amm ri della controllante (giustamente </a:t>
            </a:r>
            <a:r>
              <a:rPr lang="it-IT" cap="small" dirty="0"/>
              <a:t>Guizzi</a:t>
            </a:r>
            <a:r>
              <a:rPr lang="it-IT" dirty="0"/>
              <a:t> parla della holding; ed infatti non si deve pensare alla controllata diretta ma alla società posta al vertice) e 3. il socio di controllo di 2 Dove attraverso 2. gli amm ri della holding non potrebbero più “eclissare la propria soggettività</a:t>
            </a:r>
            <a:r>
              <a:rPr lang="it-IT" dirty="0" smtClean="0"/>
              <a:t>”</a:t>
            </a:r>
            <a:endParaRPr lang="it-IT" dirty="0"/>
          </a:p>
        </p:txBody>
      </p:sp>
    </p:spTree>
    <p:extLst>
      <p:ext uri="{BB962C8B-B14F-4D97-AF65-F5344CB8AC3E}">
        <p14:creationId xmlns:p14="http://schemas.microsoft.com/office/powerpoint/2010/main" val="10165126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gruppi di società</a:t>
            </a:r>
          </a:p>
        </p:txBody>
      </p:sp>
      <p:sp>
        <p:nvSpPr>
          <p:cNvPr id="3" name="Segnaposto contenuto 2"/>
          <p:cNvSpPr>
            <a:spLocks noGrp="1"/>
          </p:cNvSpPr>
          <p:nvPr>
            <p:ph idx="1"/>
          </p:nvPr>
        </p:nvSpPr>
        <p:spPr/>
        <p:txBody>
          <a:bodyPr>
            <a:normAutofit fontScale="85000" lnSpcReduction="10000"/>
          </a:bodyPr>
          <a:lstStyle/>
          <a:p>
            <a:r>
              <a:rPr lang="it-IT" dirty="0"/>
              <a:t>La difficoltà a spiegare la responsabilità della società (“sorella”) beneficiata, che io avrei, in effetti, escluso, </a:t>
            </a:r>
            <a:r>
              <a:rPr lang="it-IT" dirty="0" smtClean="0"/>
              <a:t>che </a:t>
            </a:r>
            <a:r>
              <a:rPr lang="it-IT" dirty="0"/>
              <a:t>GUIZZI 256 ricostruisce come obbligazione di indennizzo ex 2041 Se non che qui ci andrebbe la consapevolezza dell’avvantaggiato; ci potrebbe essere titolo; e non sarebbe residuale (il fatto è che non è un 2041) </a:t>
            </a:r>
            <a:r>
              <a:rPr lang="it-IT" cap="small" dirty="0"/>
              <a:t>Campobasso</a:t>
            </a:r>
            <a:r>
              <a:rPr lang="it-IT" dirty="0"/>
              <a:t> invece rinuncia all’opportuna lettura abrogativa dell’art. 2497.3 offerta da </a:t>
            </a:r>
            <a:r>
              <a:rPr lang="it-IT" cap="small" dirty="0"/>
              <a:t>Guizzi </a:t>
            </a:r>
            <a:endParaRPr lang="it-IT" cap="small" dirty="0" smtClean="0"/>
          </a:p>
          <a:p>
            <a:r>
              <a:rPr lang="it-IT" cap="small" dirty="0" smtClean="0"/>
              <a:t>P</a:t>
            </a:r>
            <a:r>
              <a:rPr lang="it-IT" dirty="0" smtClean="0"/>
              <a:t>oi </a:t>
            </a:r>
            <a:r>
              <a:rPr lang="it-IT" dirty="0"/>
              <a:t>il trionfo di </a:t>
            </a:r>
            <a:r>
              <a:rPr lang="it-IT" cap="small" dirty="0" smtClean="0"/>
              <a:t>M…</a:t>
            </a:r>
            <a:r>
              <a:rPr lang="it-IT" dirty="0" smtClean="0"/>
              <a:t> </a:t>
            </a:r>
            <a:r>
              <a:rPr lang="it-IT" dirty="0"/>
              <a:t>con i vantaggi </a:t>
            </a:r>
            <a:r>
              <a:rPr lang="it-IT" dirty="0" smtClean="0"/>
              <a:t>compensativi</a:t>
            </a:r>
          </a:p>
          <a:p>
            <a:r>
              <a:rPr lang="it-IT" dirty="0" smtClean="0"/>
              <a:t>Il diritto </a:t>
            </a:r>
            <a:r>
              <a:rPr lang="it-IT" dirty="0"/>
              <a:t>di recesso offerto agli </a:t>
            </a:r>
            <a:r>
              <a:rPr lang="it-IT" i="1" dirty="0" err="1"/>
              <a:t>Aussenseiter</a:t>
            </a:r>
            <a:r>
              <a:rPr lang="it-IT" i="1" dirty="0"/>
              <a:t> </a:t>
            </a:r>
            <a:r>
              <a:rPr lang="it-IT" dirty="0"/>
              <a:t>al momento dell’ingresso del gruppo dall’art. </a:t>
            </a:r>
            <a:r>
              <a:rPr lang="it-IT" smtClean="0"/>
              <a:t>2497-</a:t>
            </a:r>
            <a:r>
              <a:rPr lang="it-IT" i="1" smtClean="0"/>
              <a:t>quater</a:t>
            </a:r>
            <a:endParaRPr lang="it-IT" dirty="0"/>
          </a:p>
          <a:p>
            <a:endParaRPr lang="it-IT" dirty="0"/>
          </a:p>
        </p:txBody>
      </p:sp>
    </p:spTree>
    <p:extLst>
      <p:ext uri="{BB962C8B-B14F-4D97-AF65-F5344CB8AC3E}">
        <p14:creationId xmlns:p14="http://schemas.microsoft.com/office/powerpoint/2010/main" val="3377157362"/>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società a responsabilità limitata</a:t>
            </a:r>
            <a:endParaRPr lang="it-IT" dirty="0"/>
          </a:p>
        </p:txBody>
      </p:sp>
      <p:sp>
        <p:nvSpPr>
          <p:cNvPr id="3" name="Segnaposto contenuto 2"/>
          <p:cNvSpPr>
            <a:spLocks noGrp="1"/>
          </p:cNvSpPr>
          <p:nvPr>
            <p:ph idx="1"/>
          </p:nvPr>
        </p:nvSpPr>
        <p:spPr/>
        <p:txBody>
          <a:bodyPr>
            <a:normAutofit fontScale="85000" lnSpcReduction="20000"/>
          </a:bodyPr>
          <a:lstStyle/>
          <a:p>
            <a:r>
              <a:rPr lang="it-IT" b="1" dirty="0" smtClean="0"/>
              <a:t>I caratteri distintivi </a:t>
            </a:r>
          </a:p>
          <a:p>
            <a:r>
              <a:rPr lang="it-IT" dirty="0" smtClean="0"/>
              <a:t>a</a:t>
            </a:r>
            <a:r>
              <a:rPr lang="it-IT" dirty="0"/>
              <a:t>) la limitazione di responsabilità + </a:t>
            </a:r>
            <a:endParaRPr lang="it-IT" dirty="0" smtClean="0"/>
          </a:p>
          <a:p>
            <a:r>
              <a:rPr lang="it-IT" dirty="0" smtClean="0"/>
              <a:t>b</a:t>
            </a:r>
            <a:r>
              <a:rPr lang="it-IT" dirty="0"/>
              <a:t>) divieto di incorporare la partecipazione in documenti circolabili (e di farne oggetto di “sollecitazione all’investimento”: art. 2468.1.), cui però </a:t>
            </a:r>
            <a:endParaRPr lang="it-IT" dirty="0" smtClean="0"/>
          </a:p>
          <a:p>
            <a:pPr lvl="1"/>
            <a:r>
              <a:rPr lang="it-IT" dirty="0" smtClean="0"/>
              <a:t>non </a:t>
            </a:r>
            <a:r>
              <a:rPr lang="it-IT" dirty="0"/>
              <a:t>si accompagna più, sostanzialmente, un divieto di emettere obbligazioni, essendo i titoli di debito, art. 2483, sia pur restricted, un equivalente funzionale più o meno perfetto di </a:t>
            </a:r>
            <a:r>
              <a:rPr lang="it-IT" dirty="0" smtClean="0"/>
              <a:t>questi; e</a:t>
            </a:r>
          </a:p>
          <a:p>
            <a:pPr lvl="1"/>
            <a:r>
              <a:rPr lang="it-IT" dirty="0" smtClean="0"/>
              <a:t>Regola generale: no </a:t>
            </a:r>
            <a:r>
              <a:rPr lang="it-IT" dirty="0"/>
              <a:t>offerta al pubblico; ma ora quote di s.r.l. PMI anche attraverso </a:t>
            </a:r>
            <a:r>
              <a:rPr lang="it-IT" dirty="0" err="1"/>
              <a:t>crowdfunding</a:t>
            </a:r>
            <a:r>
              <a:rPr lang="it-IT" dirty="0"/>
              <a:t> (l. 221/12 + modifiche a TUF)</a:t>
            </a:r>
          </a:p>
          <a:p>
            <a:endParaRPr lang="it-IT" b="1" dirty="0"/>
          </a:p>
        </p:txBody>
      </p:sp>
    </p:spTree>
    <p:extLst>
      <p:ext uri="{BB962C8B-B14F-4D97-AF65-F5344CB8AC3E}">
        <p14:creationId xmlns:p14="http://schemas.microsoft.com/office/powerpoint/2010/main" val="2199140664"/>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società a responsabilità limitata</a:t>
            </a:r>
            <a:endParaRPr lang="en-GB" dirty="0"/>
          </a:p>
        </p:txBody>
      </p:sp>
      <p:sp>
        <p:nvSpPr>
          <p:cNvPr id="3" name="Segnaposto contenuto 2"/>
          <p:cNvSpPr>
            <a:spLocks noGrp="1"/>
          </p:cNvSpPr>
          <p:nvPr>
            <p:ph idx="1"/>
          </p:nvPr>
        </p:nvSpPr>
        <p:spPr/>
        <p:txBody>
          <a:bodyPr>
            <a:normAutofit fontScale="85000" lnSpcReduction="10000"/>
          </a:bodyPr>
          <a:lstStyle/>
          <a:p>
            <a:r>
              <a:rPr lang="it-IT" dirty="0"/>
              <a:t>Capitale minimo: 10 mila €</a:t>
            </a:r>
            <a:r>
              <a:rPr lang="it-IT" dirty="0" smtClean="0"/>
              <a:t>. Art. 2463(2) n. 4 (contro il 50 k. della s.p.a.)</a:t>
            </a:r>
          </a:p>
          <a:p>
            <a:r>
              <a:rPr lang="it-IT" dirty="0" smtClean="0"/>
              <a:t>Però riducibile (nella s.r.l. ordinaria) a 1 euro per il comma 4° dell’art. 2463 c.c. introdotto da l. 99 del 2013; ma v. il comma 5°;</a:t>
            </a:r>
          </a:p>
          <a:p>
            <a:r>
              <a:rPr lang="it-IT" dirty="0"/>
              <a:t>minori costi, economici ed </a:t>
            </a:r>
            <a:r>
              <a:rPr lang="it-IT" dirty="0" smtClean="0"/>
              <a:t>organizzativi</a:t>
            </a:r>
          </a:p>
          <a:p>
            <a:r>
              <a:rPr lang="it-IT" dirty="0" smtClean="0"/>
              <a:t>La s.r.l. semplificata ai sensi dell’art. 2463 </a:t>
            </a:r>
            <a:r>
              <a:rPr lang="it-IT" i="1" dirty="0" smtClean="0"/>
              <a:t>bis </a:t>
            </a:r>
            <a:r>
              <a:rPr lang="it-IT" dirty="0" smtClean="0"/>
              <a:t>(non più giovanile)(l. 27/12, poi modificato dalla l. 99/13):</a:t>
            </a:r>
          </a:p>
          <a:p>
            <a:pPr lvl="1"/>
            <a:r>
              <a:rPr lang="it-IT" dirty="0" smtClean="0"/>
              <a:t>Solo persone fisiche;</a:t>
            </a:r>
          </a:p>
          <a:p>
            <a:pPr lvl="1"/>
            <a:r>
              <a:rPr lang="it-IT" dirty="0" smtClean="0"/>
              <a:t>Vantaggi fiscali (ed esenzione onorario notarile);</a:t>
            </a:r>
          </a:p>
          <a:p>
            <a:pPr lvl="1"/>
            <a:r>
              <a:rPr lang="it-IT" dirty="0" smtClean="0"/>
              <a:t>Ma schema obbligato;  </a:t>
            </a:r>
          </a:p>
          <a:p>
            <a:endParaRPr lang="en-GB" dirty="0"/>
          </a:p>
        </p:txBody>
      </p:sp>
    </p:spTree>
    <p:extLst>
      <p:ext uri="{BB962C8B-B14F-4D97-AF65-F5344CB8AC3E}">
        <p14:creationId xmlns:p14="http://schemas.microsoft.com/office/powerpoint/2010/main" val="3102384464"/>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Qualche dato statistico</a:t>
            </a:r>
            <a:endParaRPr lang="en-GB" dirty="0"/>
          </a:p>
        </p:txBody>
      </p:sp>
      <p:sp>
        <p:nvSpPr>
          <p:cNvPr id="3" name="Segnaposto contenuto 2"/>
          <p:cNvSpPr>
            <a:spLocks noGrp="1"/>
          </p:cNvSpPr>
          <p:nvPr>
            <p:ph idx="1"/>
          </p:nvPr>
        </p:nvSpPr>
        <p:spPr/>
        <p:txBody>
          <a:bodyPr/>
          <a:lstStyle/>
          <a:p>
            <a:endParaRPr lang="it-IT" dirty="0"/>
          </a:p>
          <a:p>
            <a:pPr marL="457200" lvl="1" indent="0">
              <a:buNone/>
            </a:pPr>
            <a:r>
              <a:rPr lang="it-IT" dirty="0"/>
              <a:t>             2005                      </a:t>
            </a:r>
            <a:r>
              <a:rPr lang="it-IT" dirty="0" smtClean="0"/>
              <a:t>2013         2017</a:t>
            </a:r>
            <a:endParaRPr lang="it-IT" dirty="0"/>
          </a:p>
          <a:p>
            <a:r>
              <a:rPr lang="it-IT" dirty="0"/>
              <a:t>S.p.a.       61                   </a:t>
            </a:r>
            <a:r>
              <a:rPr lang="it-IT" dirty="0" smtClean="0"/>
              <a:t>48            41</a:t>
            </a:r>
            <a:endParaRPr lang="it-IT" dirty="0"/>
          </a:p>
          <a:p>
            <a:r>
              <a:rPr lang="it-IT" dirty="0"/>
              <a:t>S.r.l.       1.046                </a:t>
            </a:r>
            <a:r>
              <a:rPr lang="it-IT" dirty="0" smtClean="0"/>
              <a:t>1.357     1.544</a:t>
            </a:r>
            <a:endParaRPr lang="it-IT" dirty="0"/>
          </a:p>
          <a:p>
            <a:r>
              <a:rPr lang="it-IT" dirty="0"/>
              <a:t>S.n.c.        646                </a:t>
            </a:r>
            <a:r>
              <a:rPr lang="it-IT" dirty="0" smtClean="0"/>
              <a:t> 540        477</a:t>
            </a:r>
            <a:endParaRPr lang="it-IT" dirty="0"/>
          </a:p>
          <a:p>
            <a:r>
              <a:rPr lang="it-IT" dirty="0"/>
              <a:t>S.a.s.         512                </a:t>
            </a:r>
            <a:r>
              <a:rPr lang="it-IT" dirty="0" smtClean="0"/>
              <a:t>504         472</a:t>
            </a:r>
            <a:endParaRPr lang="en-GB" dirty="0"/>
          </a:p>
        </p:txBody>
      </p:sp>
    </p:spTree>
    <p:extLst>
      <p:ext uri="{BB962C8B-B14F-4D97-AF65-F5344CB8AC3E}">
        <p14:creationId xmlns:p14="http://schemas.microsoft.com/office/powerpoint/2010/main" val="1208410741"/>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società a responsabilità limitata</a:t>
            </a:r>
            <a:endParaRPr lang="en-GB" dirty="0"/>
          </a:p>
        </p:txBody>
      </p:sp>
      <p:sp>
        <p:nvSpPr>
          <p:cNvPr id="3" name="Segnaposto contenuto 2"/>
          <p:cNvSpPr>
            <a:spLocks noGrp="1"/>
          </p:cNvSpPr>
          <p:nvPr>
            <p:ph idx="1"/>
          </p:nvPr>
        </p:nvSpPr>
        <p:spPr/>
        <p:txBody>
          <a:bodyPr>
            <a:normAutofit fontScale="62500" lnSpcReduction="20000"/>
          </a:bodyPr>
          <a:lstStyle/>
          <a:p>
            <a:r>
              <a:rPr lang="it-IT" dirty="0"/>
              <a:t>Con la riforma del 2003 si assiste ad un distacco </a:t>
            </a:r>
            <a:r>
              <a:rPr lang="it-IT" dirty="0" smtClean="0"/>
              <a:t>della </a:t>
            </a:r>
            <a:r>
              <a:rPr lang="it-IT" dirty="0"/>
              <a:t>s.r.l. dal modello della s.p.a. ed un avvicinamento – si pensi alla formazione </a:t>
            </a:r>
            <a:r>
              <a:rPr lang="it-IT" dirty="0" smtClean="0"/>
              <a:t>extra assembleare </a:t>
            </a:r>
            <a:r>
              <a:rPr lang="it-IT" dirty="0"/>
              <a:t>delle delibere – alle società di </a:t>
            </a:r>
            <a:r>
              <a:rPr lang="it-IT" dirty="0" smtClean="0"/>
              <a:t>persone: </a:t>
            </a:r>
          </a:p>
          <a:p>
            <a:r>
              <a:rPr lang="it-IT" dirty="0" smtClean="0"/>
              <a:t>Idoneità </a:t>
            </a:r>
            <a:r>
              <a:rPr lang="it-IT" dirty="0"/>
              <a:t>a fornire uno schema di riferimento per iniziative di dimensioni minori ed a base ristretta qui è l’innovazione </a:t>
            </a:r>
            <a:r>
              <a:rPr lang="it-IT" dirty="0" smtClean="0"/>
              <a:t>normativa</a:t>
            </a:r>
            <a:r>
              <a:rPr lang="it-IT" dirty="0"/>
              <a:t> </a:t>
            </a:r>
            <a:endParaRPr lang="it-IT" dirty="0" smtClean="0"/>
          </a:p>
          <a:p>
            <a:r>
              <a:rPr lang="it-IT" dirty="0" smtClean="0"/>
              <a:t>E</a:t>
            </a:r>
            <a:r>
              <a:rPr lang="it-IT" dirty="0"/>
              <a:t>’ schema che conoscerà espansione, perché prende quota rispetto a s.p.a. come anche società di persone</a:t>
            </a:r>
            <a:r>
              <a:rPr lang="it-IT" dirty="0" smtClean="0"/>
              <a:t>; è molto flessibile (una società «senza qualità» secondo Cagnasso);  consente anche </a:t>
            </a:r>
            <a:r>
              <a:rPr lang="it-IT" dirty="0"/>
              <a:t>l’articolazione dei gruppi </a:t>
            </a:r>
            <a:r>
              <a:rPr lang="it-IT" dirty="0" smtClean="0"/>
              <a:t>e </a:t>
            </a:r>
            <a:r>
              <a:rPr lang="it-IT" dirty="0"/>
              <a:t>è utilizzabile per </a:t>
            </a:r>
            <a:r>
              <a:rPr lang="it-IT" dirty="0" err="1"/>
              <a:t>j.v</a:t>
            </a:r>
            <a:r>
              <a:rPr lang="it-IT" dirty="0"/>
              <a:t>. </a:t>
            </a:r>
            <a:endParaRPr lang="it-IT" dirty="0" smtClean="0"/>
          </a:p>
          <a:p>
            <a:r>
              <a:rPr lang="it-IT" dirty="0" smtClean="0"/>
              <a:t>Finalmente </a:t>
            </a:r>
            <a:r>
              <a:rPr lang="it-IT" dirty="0"/>
              <a:t>previsione di una sua disciplina autonoma, cum limitati richiami (ed i problemi della </a:t>
            </a:r>
            <a:r>
              <a:rPr lang="it-IT" dirty="0" err="1"/>
              <a:t>Lueckenfuellung</a:t>
            </a:r>
            <a:r>
              <a:rPr lang="it-IT" dirty="0"/>
              <a:t>) </a:t>
            </a:r>
            <a:endParaRPr lang="it-IT" dirty="0" smtClean="0"/>
          </a:p>
          <a:p>
            <a:r>
              <a:rPr lang="it-IT" dirty="0" smtClean="0"/>
              <a:t>Il </a:t>
            </a:r>
            <a:r>
              <a:rPr lang="it-IT" dirty="0"/>
              <a:t>coronamento della vicenda storica, che 1. partito dal modello dominante della società anonima, di cui l’anonima per quote era semplice variazione; passando per 2. la GmbH tedesca 185 imitata da diversi paesi e infine, 3. anche in Italia nel 1942, dove però resta una “piccola società per azioni senza azioni” E nel mondo anglosassone anche la limited company (che sarebbe diversa dalla </a:t>
            </a:r>
            <a:r>
              <a:rPr lang="it-IT" dirty="0" err="1"/>
              <a:t>close</a:t>
            </a:r>
            <a:r>
              <a:rPr lang="it-IT" dirty="0"/>
              <a:t> corporation)</a:t>
            </a:r>
            <a:endParaRPr lang="en-GB" dirty="0"/>
          </a:p>
        </p:txBody>
      </p:sp>
    </p:spTree>
    <p:extLst>
      <p:ext uri="{BB962C8B-B14F-4D97-AF65-F5344CB8AC3E}">
        <p14:creationId xmlns:p14="http://schemas.microsoft.com/office/powerpoint/2010/main" val="1502628777"/>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società a responsabilità limitata</a:t>
            </a:r>
            <a:endParaRPr lang="en-GB" dirty="0"/>
          </a:p>
        </p:txBody>
      </p:sp>
      <p:sp>
        <p:nvSpPr>
          <p:cNvPr id="3" name="Segnaposto contenuto 2"/>
          <p:cNvSpPr>
            <a:spLocks noGrp="1"/>
          </p:cNvSpPr>
          <p:nvPr>
            <p:ph idx="1"/>
          </p:nvPr>
        </p:nvSpPr>
        <p:spPr/>
        <p:txBody>
          <a:bodyPr>
            <a:normAutofit fontScale="85000" lnSpcReduction="10000"/>
          </a:bodyPr>
          <a:lstStyle/>
          <a:p>
            <a:r>
              <a:rPr lang="it-IT" b="1" dirty="0" smtClean="0"/>
              <a:t>Una riflessione sull’impresa criminale</a:t>
            </a:r>
          </a:p>
          <a:p>
            <a:r>
              <a:rPr lang="it-IT" b="1" dirty="0" smtClean="0"/>
              <a:t>La </a:t>
            </a:r>
            <a:r>
              <a:rPr lang="it-IT" b="1" dirty="0"/>
              <a:t>costituzione della società</a:t>
            </a:r>
            <a:r>
              <a:rPr lang="it-IT" dirty="0"/>
              <a:t>. </a:t>
            </a:r>
            <a:r>
              <a:rPr lang="it-IT" b="1" dirty="0"/>
              <a:t>La s.r.l. unipersonale</a:t>
            </a:r>
            <a:r>
              <a:rPr lang="it-IT" dirty="0"/>
              <a:t>, la costituzione, art. 2463 e al 3. il rinvio alle norme della s.p.a. La disciplina della s.r.l. unipersonale è stata il locus originario in cui si è adottato l’istituto; </a:t>
            </a:r>
            <a:r>
              <a:rPr lang="it-IT" dirty="0" smtClean="0"/>
              <a:t>estendendosi </a:t>
            </a:r>
            <a:r>
              <a:rPr lang="it-IT" dirty="0"/>
              <a:t>alla s.p.a. </a:t>
            </a:r>
            <a:r>
              <a:rPr lang="it-IT" dirty="0" smtClean="0"/>
              <a:t>si </a:t>
            </a:r>
            <a:r>
              <a:rPr lang="it-IT" dirty="0"/>
              <a:t>è anche modificato </a:t>
            </a:r>
            <a:endParaRPr lang="it-IT" b="1" dirty="0"/>
          </a:p>
          <a:p>
            <a:r>
              <a:rPr lang="it-IT" b="1" dirty="0" smtClean="0"/>
              <a:t>in </a:t>
            </a:r>
            <a:r>
              <a:rPr lang="it-IT" b="1" dirty="0"/>
              <a:t>che misura si applica la disciplina dei patti parasociali</a:t>
            </a:r>
            <a:r>
              <a:rPr lang="it-IT" b="1" dirty="0" smtClean="0"/>
              <a:t>? Che </a:t>
            </a:r>
            <a:r>
              <a:rPr lang="it-IT" dirty="0"/>
              <a:t>non sono così superflui come potrebbe apparire dati gli ampi spazi dell’autonomia statutaria; i. riservatezza; ii. limitazione ad alcuni; iii. intrasferibilità senza recesso</a:t>
            </a:r>
            <a:endParaRPr lang="en-GB" dirty="0"/>
          </a:p>
        </p:txBody>
      </p:sp>
    </p:spTree>
    <p:extLst>
      <p:ext uri="{BB962C8B-B14F-4D97-AF65-F5344CB8AC3E}">
        <p14:creationId xmlns:p14="http://schemas.microsoft.com/office/powerpoint/2010/main" val="419525944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società a responsabilità limitata</a:t>
            </a:r>
            <a:endParaRPr lang="en-GB" dirty="0"/>
          </a:p>
        </p:txBody>
      </p:sp>
      <p:sp>
        <p:nvSpPr>
          <p:cNvPr id="3" name="Segnaposto contenuto 2"/>
          <p:cNvSpPr>
            <a:spLocks noGrp="1"/>
          </p:cNvSpPr>
          <p:nvPr>
            <p:ph idx="1"/>
          </p:nvPr>
        </p:nvSpPr>
        <p:spPr/>
        <p:txBody>
          <a:bodyPr>
            <a:normAutofit fontScale="77500" lnSpcReduction="20000"/>
          </a:bodyPr>
          <a:lstStyle/>
          <a:p>
            <a:r>
              <a:rPr lang="it-IT" b="1" dirty="0"/>
              <a:t>I conferimenti</a:t>
            </a:r>
            <a:r>
              <a:rPr lang="it-IT" b="1" dirty="0" smtClean="0"/>
              <a:t>. </a:t>
            </a:r>
            <a:r>
              <a:rPr lang="it-IT" dirty="0"/>
              <a:t>dove la disposizione chiave è l’art. </a:t>
            </a:r>
            <a:r>
              <a:rPr lang="it-IT" b="1" dirty="0" smtClean="0"/>
              <a:t>2464.1 </a:t>
            </a:r>
            <a:r>
              <a:rPr lang="it-IT" dirty="0" smtClean="0"/>
              <a:t>(che corrisponde all’art. 2346.5 in s.p.a.)</a:t>
            </a:r>
            <a:r>
              <a:rPr lang="it-IT" b="1" dirty="0" smtClean="0"/>
              <a:t>. V. art. 2464.2</a:t>
            </a:r>
            <a:r>
              <a:rPr lang="it-IT" dirty="0"/>
              <a:t>, “possono essere conferiti tutti gli elementi dell’attivo suscettibili di valutazione economica”: in altre </a:t>
            </a:r>
            <a:r>
              <a:rPr lang="it-IT" dirty="0" smtClean="0"/>
              <a:t>parole </a:t>
            </a:r>
            <a:r>
              <a:rPr lang="it-IT" dirty="0"/>
              <a:t>siamo nella disciplina delle società di persone, non della s.p.a., il che solleva la domanda: come si farà mai in sede di trasformazione di s.r.l. in s.p.a., ad es. nel valutare il bene non conferibile in questa ma conferito in quella? sarà la relazione di stima il locus? </a:t>
            </a:r>
            <a:endParaRPr lang="it-IT" dirty="0" smtClean="0"/>
          </a:p>
          <a:p>
            <a:r>
              <a:rPr lang="it-IT" dirty="0" smtClean="0"/>
              <a:t>anche </a:t>
            </a:r>
            <a:r>
              <a:rPr lang="it-IT" dirty="0"/>
              <a:t>conferimento di prestazione d’opera e di servizi purché ci sia la polizza ex art. </a:t>
            </a:r>
            <a:r>
              <a:rPr lang="it-IT" b="1" dirty="0" smtClean="0"/>
              <a:t>2464.6. </a:t>
            </a:r>
            <a:r>
              <a:rPr lang="it-IT" dirty="0" smtClean="0"/>
              <a:t>ma se l’inadempimento è parziale? </a:t>
            </a:r>
            <a:endParaRPr lang="it-IT" b="1" dirty="0" smtClean="0"/>
          </a:p>
          <a:p>
            <a:r>
              <a:rPr lang="it-IT" b="1" dirty="0" smtClean="0"/>
              <a:t>Ma anche i conferimenti in natura sono un problema </a:t>
            </a:r>
            <a:r>
              <a:rPr lang="it-IT" dirty="0" smtClean="0"/>
              <a:t>per il limitato rinvio all’art. 2343 operato dall’art. 2465.3</a:t>
            </a:r>
            <a:endParaRPr lang="en-GB" dirty="0"/>
          </a:p>
        </p:txBody>
      </p:sp>
    </p:spTree>
    <p:extLst>
      <p:ext uri="{BB962C8B-B14F-4D97-AF65-F5344CB8AC3E}">
        <p14:creationId xmlns:p14="http://schemas.microsoft.com/office/powerpoint/2010/main" val="335457311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società a responsabilità limitata</a:t>
            </a:r>
            <a:endParaRPr lang="en-GB" dirty="0"/>
          </a:p>
        </p:txBody>
      </p:sp>
      <p:sp>
        <p:nvSpPr>
          <p:cNvPr id="3" name="Segnaposto contenuto 2"/>
          <p:cNvSpPr>
            <a:spLocks noGrp="1"/>
          </p:cNvSpPr>
          <p:nvPr>
            <p:ph idx="1"/>
          </p:nvPr>
        </p:nvSpPr>
        <p:spPr/>
        <p:txBody>
          <a:bodyPr>
            <a:normAutofit fontScale="70000" lnSpcReduction="20000"/>
          </a:bodyPr>
          <a:lstStyle/>
          <a:p>
            <a:r>
              <a:rPr lang="it-IT" dirty="0"/>
              <a:t>La disciplina dei finanziamenti dei soci, collegata </a:t>
            </a:r>
            <a:r>
              <a:rPr lang="it-IT" dirty="0" smtClean="0"/>
              <a:t>al </a:t>
            </a:r>
            <a:r>
              <a:rPr lang="it-IT" dirty="0"/>
              <a:t>problema della </a:t>
            </a:r>
            <a:r>
              <a:rPr lang="it-IT" i="1" dirty="0" err="1"/>
              <a:t>thin</a:t>
            </a:r>
            <a:r>
              <a:rPr lang="it-IT" i="1" dirty="0"/>
              <a:t> </a:t>
            </a:r>
            <a:r>
              <a:rPr lang="it-IT" i="1" dirty="0" err="1"/>
              <a:t>capitalisation</a:t>
            </a:r>
            <a:r>
              <a:rPr lang="it-IT" dirty="0"/>
              <a:t>: l’art. </a:t>
            </a:r>
            <a:r>
              <a:rPr lang="it-IT" b="1" dirty="0"/>
              <a:t>2467</a:t>
            </a:r>
            <a:r>
              <a:rPr lang="it-IT" dirty="0"/>
              <a:t>, postergazione e restituzione del rimborso intervenuto nell’anno anteriore al fallimento Che cosa vuol dire finanziamenti? anche crediti di firma? </a:t>
            </a:r>
            <a:r>
              <a:rPr lang="it-IT" dirty="0" smtClean="0"/>
              <a:t>La </a:t>
            </a:r>
            <a:r>
              <a:rPr lang="it-IT" b="1" dirty="0" smtClean="0"/>
              <a:t>norma </a:t>
            </a:r>
            <a:r>
              <a:rPr lang="it-IT" b="1" dirty="0"/>
              <a:t>si applica solo in caso di dissesto o comunque? Ed ora interviene quella norma curiosa dell’art. </a:t>
            </a:r>
            <a:r>
              <a:rPr lang="it-IT" b="1" i="1" dirty="0"/>
              <a:t>182quater </a:t>
            </a:r>
            <a:r>
              <a:rPr lang="it-IT" b="1" i="1" dirty="0" smtClean="0"/>
              <a:t>(3) </a:t>
            </a:r>
            <a:r>
              <a:rPr lang="it-IT" b="1" dirty="0" smtClean="0"/>
              <a:t>l.f. ora art. 107 CCI: </a:t>
            </a:r>
            <a:r>
              <a:rPr lang="it-IT" b="1" dirty="0"/>
              <a:t>prededuzione all’80%! </a:t>
            </a:r>
            <a:endParaRPr lang="it-IT" b="1" dirty="0" smtClean="0"/>
          </a:p>
          <a:p>
            <a:r>
              <a:rPr lang="it-IT" dirty="0" smtClean="0"/>
              <a:t>La </a:t>
            </a:r>
            <a:r>
              <a:rPr lang="it-IT" dirty="0"/>
              <a:t>disciplina dei titoli di debito, art. </a:t>
            </a:r>
            <a:r>
              <a:rPr lang="it-IT" b="1" dirty="0"/>
              <a:t>2483</a:t>
            </a:r>
            <a:r>
              <a:rPr lang="it-IT" dirty="0"/>
              <a:t>: autonomia statutaria nello stabilire chi li può emettere (soci od amm ri; e anche amm ri delegati</a:t>
            </a:r>
            <a:r>
              <a:rPr lang="it-IT" dirty="0" smtClean="0"/>
              <a:t>?) </a:t>
            </a:r>
            <a:r>
              <a:rPr lang="it-IT" dirty="0"/>
              <a:t>ed il loro carattere </a:t>
            </a:r>
            <a:r>
              <a:rPr lang="it-IT" i="1" dirty="0" smtClean="0"/>
              <a:t>restricted </a:t>
            </a:r>
            <a:r>
              <a:rPr lang="it-IT" dirty="0" smtClean="0"/>
              <a:t>art. 2483.2 cum garanzia del </a:t>
            </a:r>
            <a:r>
              <a:rPr lang="it-IT" dirty="0" err="1" smtClean="0"/>
              <a:t>bonum</a:t>
            </a:r>
            <a:r>
              <a:rPr lang="it-IT" dirty="0" smtClean="0"/>
              <a:t> nomen. </a:t>
            </a:r>
            <a:r>
              <a:rPr lang="it-IT" b="1" dirty="0" smtClean="0"/>
              <a:t>la </a:t>
            </a:r>
            <a:r>
              <a:rPr lang="it-IT" b="1" dirty="0"/>
              <a:t>possibilità di modificare le condizioni con il consenso della maggioranza, art. </a:t>
            </a:r>
            <a:r>
              <a:rPr lang="it-IT" b="1" dirty="0" smtClean="0"/>
              <a:t>2843.3</a:t>
            </a:r>
          </a:p>
          <a:p>
            <a:r>
              <a:rPr lang="it-IT" b="1" dirty="0" smtClean="0"/>
              <a:t>Importanti i paletti</a:t>
            </a:r>
            <a:r>
              <a:rPr lang="it-IT" dirty="0" smtClean="0"/>
              <a:t> posti dalla delibera del CICR 19.7.2005 </a:t>
            </a:r>
            <a:endParaRPr lang="en-GB" dirty="0"/>
          </a:p>
        </p:txBody>
      </p:sp>
    </p:spTree>
    <p:extLst>
      <p:ext uri="{BB962C8B-B14F-4D97-AF65-F5344CB8AC3E}">
        <p14:creationId xmlns:p14="http://schemas.microsoft.com/office/powerpoint/2010/main" val="58357463"/>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società a responsabilità limitata</a:t>
            </a:r>
            <a:endParaRPr lang="en-GB" dirty="0"/>
          </a:p>
        </p:txBody>
      </p:sp>
      <p:sp>
        <p:nvSpPr>
          <p:cNvPr id="3" name="Segnaposto contenuto 2"/>
          <p:cNvSpPr>
            <a:spLocks noGrp="1"/>
          </p:cNvSpPr>
          <p:nvPr>
            <p:ph idx="1"/>
          </p:nvPr>
        </p:nvSpPr>
        <p:spPr/>
        <p:txBody>
          <a:bodyPr>
            <a:normAutofit fontScale="47500" lnSpcReduction="20000"/>
          </a:bodyPr>
          <a:lstStyle/>
          <a:p>
            <a:endParaRPr lang="it-IT" b="1" dirty="0" smtClean="0"/>
          </a:p>
          <a:p>
            <a:r>
              <a:rPr lang="it-IT" sz="3600" b="1" dirty="0" smtClean="0"/>
              <a:t>Le </a:t>
            </a:r>
            <a:r>
              <a:rPr lang="it-IT" sz="3600" b="1" dirty="0"/>
              <a:t>quote sociali, </a:t>
            </a:r>
            <a:r>
              <a:rPr lang="it-IT" sz="3600" dirty="0"/>
              <a:t>la contrapposizione delle quote alle azioni: non standardizzate ed omogenee </a:t>
            </a:r>
            <a:r>
              <a:rPr lang="it-IT" sz="3600" dirty="0" smtClean="0"/>
              <a:t>ma </a:t>
            </a:r>
            <a:r>
              <a:rPr lang="it-IT" sz="3600" dirty="0"/>
              <a:t>criterio personale e quindi non frazione predeterminata di capitale ma ritagliata sulla persona: un abito su misura, non preconfezionato in </a:t>
            </a:r>
            <a:r>
              <a:rPr lang="it-IT" sz="3600" cap="small" dirty="0"/>
              <a:t>Weigmann04, 30 </a:t>
            </a:r>
            <a:r>
              <a:rPr lang="it-IT" sz="3600" dirty="0"/>
              <a:t>ss. Dubbi sull’ascrizione delle quote di s.r.l. alla partecipazione di società di persone o di capitali</a:t>
            </a:r>
            <a:r>
              <a:rPr lang="it-IT" sz="3600" cap="small" dirty="0"/>
              <a:t> </a:t>
            </a:r>
            <a:r>
              <a:rPr lang="it-IT" sz="3600" dirty="0"/>
              <a:t>La presunzione secondo cui la partecipazione è proporzionale al conferimento e i diritti sono proporzionali alla partecipazione; ma in entrambi i casi, art. </a:t>
            </a:r>
            <a:r>
              <a:rPr lang="it-IT" sz="3600" b="1" dirty="0" smtClean="0"/>
              <a:t>2468.2 (che corrisponde all’art. 2346.4)</a:t>
            </a:r>
            <a:r>
              <a:rPr lang="it-IT" sz="3600" dirty="0" smtClean="0"/>
              <a:t>, </a:t>
            </a:r>
            <a:r>
              <a:rPr lang="it-IT" sz="3600" dirty="0"/>
              <a:t>lo statuto può disporre diversamente </a:t>
            </a:r>
            <a:endParaRPr lang="it-IT" sz="3600" dirty="0" smtClean="0"/>
          </a:p>
          <a:p>
            <a:endParaRPr lang="it-IT" sz="3600" dirty="0" smtClean="0"/>
          </a:p>
          <a:p>
            <a:r>
              <a:rPr lang="it-IT" sz="3600" dirty="0" smtClean="0"/>
              <a:t>In </a:t>
            </a:r>
            <a:r>
              <a:rPr lang="it-IT" sz="3600" dirty="0"/>
              <a:t>particolare può prevedere che singoli soci abbiano, </a:t>
            </a:r>
            <a:r>
              <a:rPr lang="it-IT" sz="3600" b="1" dirty="0"/>
              <a:t>art. 2468.3., “particolari diritti riguardanti l’amministrazione della società o la distribuzione degli utili”</a:t>
            </a:r>
            <a:r>
              <a:rPr lang="it-IT" sz="3600" dirty="0"/>
              <a:t> è propria di quel socio, non di quella quota Tant’è che la modifica può avvenire solo all’unanimità, art. 2468.4; e, se è prevista la maggioranza e la modifica sia “rilevante” ai sensi dell’art. 2473, il dissenziente può recedere Il </a:t>
            </a:r>
            <a:r>
              <a:rPr lang="it-IT" sz="3600" dirty="0" smtClean="0"/>
              <a:t>limite: </a:t>
            </a:r>
            <a:r>
              <a:rPr lang="it-IT" sz="3600" dirty="0"/>
              <a:t>l’applicabilità del patto leonino, art. 2265 I particolari diritti riguardanti l’amministrazione, scelta o veto sulla carica, su certe categorie di </a:t>
            </a:r>
            <a:r>
              <a:rPr lang="it-IT" sz="3600" dirty="0" smtClean="0"/>
              <a:t>atti</a:t>
            </a:r>
            <a:endParaRPr lang="it-IT" sz="3600" dirty="0"/>
          </a:p>
          <a:p>
            <a:pPr marL="0" indent="0">
              <a:buNone/>
            </a:pPr>
            <a:r>
              <a:rPr lang="it-IT" sz="3600" dirty="0"/>
              <a:t> </a:t>
            </a:r>
          </a:p>
          <a:p>
            <a:endParaRPr lang="en-GB" dirty="0"/>
          </a:p>
        </p:txBody>
      </p:sp>
    </p:spTree>
    <p:extLst>
      <p:ext uri="{BB962C8B-B14F-4D97-AF65-F5344CB8AC3E}">
        <p14:creationId xmlns:p14="http://schemas.microsoft.com/office/powerpoint/2010/main" val="2953597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diverse categorie di impresa 5 L’imprenditore </a:t>
            </a:r>
            <a:r>
              <a:rPr lang="it-IT" b="1" dirty="0"/>
              <a:t>agricolo</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2° comma: </a:t>
            </a:r>
            <a:r>
              <a:rPr lang="it-IT" dirty="0"/>
              <a:t>Per coltivazione del fondo, per selvicoltura e per allevamento di animali si intendono le attività dirette alla cura e allo sviluppo di un </a:t>
            </a:r>
            <a:r>
              <a:rPr lang="it-IT" b="1" dirty="0"/>
              <a:t>ciclo biologico</a:t>
            </a:r>
            <a:r>
              <a:rPr lang="it-IT" dirty="0"/>
              <a:t> o di una fase necessaria del ciclo stesso, di carattere vegetale o animale, che utilizzano </a:t>
            </a:r>
            <a:r>
              <a:rPr lang="it-IT" b="1" dirty="0"/>
              <a:t>o possono utilizzare </a:t>
            </a:r>
            <a:r>
              <a:rPr lang="it-IT" dirty="0"/>
              <a:t>il fondo, il bosco o le acque dolci, salmastre o marine</a:t>
            </a:r>
            <a:r>
              <a:rPr lang="it-IT" dirty="0" smtClean="0"/>
              <a:t>.</a:t>
            </a:r>
          </a:p>
          <a:p>
            <a:pPr lvl="1"/>
            <a:r>
              <a:rPr lang="it-IT" dirty="0" smtClean="0"/>
              <a:t>Necessità dell’impiego del fondo?</a:t>
            </a:r>
          </a:p>
          <a:p>
            <a:pPr lvl="1"/>
            <a:r>
              <a:rPr lang="it-IT" dirty="0" smtClean="0"/>
              <a:t>Colture idroponiche?</a:t>
            </a:r>
          </a:p>
          <a:p>
            <a:pPr lvl="1"/>
            <a:r>
              <a:rPr lang="it-IT" dirty="0" smtClean="0"/>
              <a:t>Biotecnologie?</a:t>
            </a:r>
            <a:endParaRPr lang="it-IT" dirty="0"/>
          </a:p>
          <a:p>
            <a:endParaRPr lang="it-IT" dirty="0" smtClean="0"/>
          </a:p>
          <a:p>
            <a:r>
              <a:rPr lang="it-IT" dirty="0" smtClean="0"/>
              <a:t>3° comma: le attività agricole connesse</a:t>
            </a:r>
          </a:p>
          <a:p>
            <a:pPr lvl="1"/>
            <a:r>
              <a:rPr lang="it-IT" dirty="0" smtClean="0"/>
              <a:t>Trasformazione e alienazione</a:t>
            </a:r>
          </a:p>
          <a:p>
            <a:pPr lvl="1"/>
            <a:r>
              <a:rPr lang="it-IT" dirty="0" smtClean="0"/>
              <a:t>Altre attività relative a prodotti ottenuti e risorse utilizzate prevalenti </a:t>
            </a:r>
          </a:p>
          <a:p>
            <a:pPr lvl="1"/>
            <a:r>
              <a:rPr lang="it-IT" dirty="0" smtClean="0"/>
              <a:t>Connessione soggettiva (estesa) </a:t>
            </a:r>
            <a:endParaRPr lang="it-IT" dirty="0"/>
          </a:p>
        </p:txBody>
      </p:sp>
    </p:spTree>
    <p:extLst>
      <p:ext uri="{BB962C8B-B14F-4D97-AF65-F5344CB8AC3E}">
        <p14:creationId xmlns:p14="http://schemas.microsoft.com/office/powerpoint/2010/main" val="424578415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società a responsabilità limitata</a:t>
            </a:r>
            <a:endParaRPr lang="en-GB" dirty="0"/>
          </a:p>
        </p:txBody>
      </p:sp>
      <p:sp>
        <p:nvSpPr>
          <p:cNvPr id="3" name="Segnaposto contenuto 2"/>
          <p:cNvSpPr>
            <a:spLocks noGrp="1"/>
          </p:cNvSpPr>
          <p:nvPr>
            <p:ph idx="1"/>
          </p:nvPr>
        </p:nvSpPr>
        <p:spPr/>
        <p:txBody>
          <a:bodyPr>
            <a:normAutofit fontScale="55000" lnSpcReduction="20000"/>
          </a:bodyPr>
          <a:lstStyle/>
          <a:p>
            <a:r>
              <a:rPr lang="it-IT" b="1" dirty="0"/>
              <a:t>un case study: </a:t>
            </a:r>
            <a:r>
              <a:rPr lang="it-IT" dirty="0" smtClean="0"/>
              <a:t>Verosimile </a:t>
            </a:r>
            <a:r>
              <a:rPr lang="it-IT" dirty="0"/>
              <a:t>intrasferibilità delle quote appartenenti al socio in questione Inammissibilità di categorie di quote, perché lo status particolare non può essere </a:t>
            </a:r>
            <a:r>
              <a:rPr lang="it-IT" dirty="0" err="1"/>
              <a:t>oggettivizzato</a:t>
            </a:r>
            <a:r>
              <a:rPr lang="it-IT" dirty="0"/>
              <a:t> (mah?) Se vi sono certificati relative alle quote, sono documenti probatori, non titoli di credito </a:t>
            </a:r>
            <a:endParaRPr lang="it-IT" dirty="0" smtClean="0"/>
          </a:p>
          <a:p>
            <a:r>
              <a:rPr lang="it-IT" dirty="0" smtClean="0"/>
              <a:t>La </a:t>
            </a:r>
            <a:r>
              <a:rPr lang="it-IT" dirty="0"/>
              <a:t>disciplina della trasferibilità: il principio solo tendenziale della libera trasmissibilità delle quote (art. 2469) e la sua derogabilità, cum limitazioni e divieti L’unica previsione espressa è peraltro l’art. </a:t>
            </a:r>
            <a:r>
              <a:rPr lang="it-IT" dirty="0" smtClean="0"/>
              <a:t>2469.2</a:t>
            </a:r>
            <a:r>
              <a:rPr lang="it-IT" dirty="0"/>
              <a:t>, che dice che nei casi in cui il trasferimento sia escluso o di fatto impedito deve essere prevista la recedibilità Che dire nel caso di riscatto, di prelazione</a:t>
            </a:r>
            <a:r>
              <a:rPr lang="it-IT" dirty="0" smtClean="0"/>
              <a:t>, </a:t>
            </a:r>
            <a:r>
              <a:rPr lang="it-IT" dirty="0"/>
              <a:t>quanto è rimesso all’autonomia e come integriamo nel caso di assenza di previsione? la risposta non mi pare certissima </a:t>
            </a:r>
            <a:endParaRPr lang="it-IT" dirty="0" smtClean="0"/>
          </a:p>
          <a:p>
            <a:r>
              <a:rPr lang="it-IT" dirty="0" smtClean="0"/>
              <a:t>Il </a:t>
            </a:r>
            <a:r>
              <a:rPr lang="it-IT" dirty="0"/>
              <a:t>recesso, art. </a:t>
            </a:r>
            <a:r>
              <a:rPr lang="it-IT" b="1" dirty="0"/>
              <a:t>2473</a:t>
            </a:r>
            <a:r>
              <a:rPr lang="it-IT" dirty="0"/>
              <a:t> Alla base della </a:t>
            </a:r>
            <a:r>
              <a:rPr lang="it-IT" dirty="0" smtClean="0"/>
              <a:t>disciplina </a:t>
            </a:r>
            <a:r>
              <a:rPr lang="it-IT" dirty="0"/>
              <a:t>dell’</a:t>
            </a:r>
            <a:r>
              <a:rPr lang="it-IT" i="1" dirty="0" err="1"/>
              <a:t>appraisal</a:t>
            </a:r>
            <a:r>
              <a:rPr lang="it-IT" i="1" dirty="0"/>
              <a:t> right</a:t>
            </a:r>
            <a:r>
              <a:rPr lang="it-IT" dirty="0"/>
              <a:t> vi è la considerazione che, non essendovi mercato delle quote, la forma principale di </a:t>
            </a:r>
            <a:r>
              <a:rPr lang="it-IT" i="1" dirty="0"/>
              <a:t>exit</a:t>
            </a:r>
            <a:r>
              <a:rPr lang="it-IT" dirty="0"/>
              <a:t> deve essere questa Le ipotesi, art. 2473.1 e 2.; il valore di riferimento </a:t>
            </a:r>
            <a:r>
              <a:rPr lang="it-IT" dirty="0" smtClean="0"/>
              <a:t>art. 2473,3 che </a:t>
            </a:r>
            <a:r>
              <a:rPr lang="it-IT" dirty="0"/>
              <a:t>è dato dal valore di mercato: della partecipazione o della società? direi: del patrimonio </a:t>
            </a:r>
            <a:r>
              <a:rPr lang="it-IT" dirty="0" smtClean="0"/>
              <a:t>sociale; inderogabilità?  </a:t>
            </a:r>
          </a:p>
          <a:p>
            <a:r>
              <a:rPr lang="it-IT" dirty="0" smtClean="0"/>
              <a:t>Anche </a:t>
            </a:r>
            <a:r>
              <a:rPr lang="it-IT" dirty="0"/>
              <a:t>esclusione: art. </a:t>
            </a:r>
            <a:r>
              <a:rPr lang="it-IT" b="1" dirty="0"/>
              <a:t>2473-</a:t>
            </a:r>
            <a:r>
              <a:rPr lang="it-IT" b="1" i="1" dirty="0"/>
              <a:t>bis</a:t>
            </a:r>
            <a:r>
              <a:rPr lang="it-IT" dirty="0"/>
              <a:t>.</a:t>
            </a:r>
            <a:endParaRPr lang="en-GB" dirty="0"/>
          </a:p>
        </p:txBody>
      </p:sp>
    </p:spTree>
    <p:extLst>
      <p:ext uri="{BB962C8B-B14F-4D97-AF65-F5344CB8AC3E}">
        <p14:creationId xmlns:p14="http://schemas.microsoft.com/office/powerpoint/2010/main" val="3996516424"/>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società a responsabilità </a:t>
            </a:r>
            <a:r>
              <a:rPr lang="it-IT" dirty="0" smtClean="0"/>
              <a:t>limitata: gli organi sociali</a:t>
            </a:r>
            <a:endParaRPr lang="en-GB" dirty="0"/>
          </a:p>
        </p:txBody>
      </p:sp>
      <p:sp>
        <p:nvSpPr>
          <p:cNvPr id="3" name="Segnaposto contenuto 2"/>
          <p:cNvSpPr>
            <a:spLocks noGrp="1"/>
          </p:cNvSpPr>
          <p:nvPr>
            <p:ph idx="1"/>
          </p:nvPr>
        </p:nvSpPr>
        <p:spPr/>
        <p:txBody>
          <a:bodyPr>
            <a:normAutofit fontScale="92500"/>
          </a:bodyPr>
          <a:lstStyle/>
          <a:p>
            <a:r>
              <a:rPr lang="it-IT" b="1" dirty="0"/>
              <a:t>Gli organi sociali. Le decisioni dei </a:t>
            </a:r>
            <a:r>
              <a:rPr lang="it-IT" b="1" dirty="0" smtClean="0"/>
              <a:t>soci</a:t>
            </a:r>
          </a:p>
          <a:p>
            <a:r>
              <a:rPr lang="it-IT" dirty="0" smtClean="0"/>
              <a:t>Materie riservate alla decisione dei soci: art. 2479.2</a:t>
            </a:r>
          </a:p>
          <a:p>
            <a:r>
              <a:rPr lang="it-IT" dirty="0" smtClean="0"/>
              <a:t>la </a:t>
            </a:r>
            <a:r>
              <a:rPr lang="it-IT" dirty="0"/>
              <a:t>tendenziale libertà di forme organizzative Le decisioni dei soci, la degradazione dell’assemblea ad organo eventuale Le </a:t>
            </a:r>
            <a:r>
              <a:rPr lang="it-IT" dirty="0" smtClean="0"/>
              <a:t>decisioni </a:t>
            </a:r>
            <a:r>
              <a:rPr lang="it-IT" dirty="0"/>
              <a:t>extra-assembleari, </a:t>
            </a:r>
            <a:r>
              <a:rPr lang="it-IT" b="1" dirty="0"/>
              <a:t>Art. 2479.3</a:t>
            </a:r>
            <a:r>
              <a:rPr lang="it-IT" dirty="0"/>
              <a:t>., consultazione scritta e voto favorevole dei soci che rappresentino almeno metà del capitale sociale, art. 2479.6.</a:t>
            </a:r>
            <a:endParaRPr lang="en-GB" dirty="0"/>
          </a:p>
        </p:txBody>
      </p:sp>
    </p:spTree>
    <p:extLst>
      <p:ext uri="{BB962C8B-B14F-4D97-AF65-F5344CB8AC3E}">
        <p14:creationId xmlns:p14="http://schemas.microsoft.com/office/powerpoint/2010/main" val="417458341"/>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società a responsabilità </a:t>
            </a:r>
            <a:r>
              <a:rPr lang="it-IT" dirty="0" smtClean="0"/>
              <a:t>limitata: </a:t>
            </a:r>
            <a:r>
              <a:rPr lang="it-IT" dirty="0"/>
              <a:t>gli organi sociali</a:t>
            </a:r>
            <a:endParaRPr lang="en-GB" dirty="0"/>
          </a:p>
        </p:txBody>
      </p:sp>
      <p:sp>
        <p:nvSpPr>
          <p:cNvPr id="3" name="Segnaposto contenuto 2"/>
          <p:cNvSpPr>
            <a:spLocks noGrp="1"/>
          </p:cNvSpPr>
          <p:nvPr>
            <p:ph idx="1"/>
          </p:nvPr>
        </p:nvSpPr>
        <p:spPr>
          <a:xfrm>
            <a:off x="457200" y="1711349"/>
            <a:ext cx="8229600" cy="4525963"/>
          </a:xfrm>
        </p:spPr>
        <p:txBody>
          <a:bodyPr>
            <a:normAutofit lnSpcReduction="10000"/>
          </a:bodyPr>
          <a:lstStyle/>
          <a:p>
            <a:r>
              <a:rPr lang="it-IT" dirty="0"/>
              <a:t>Deliberazioni per le quali è imposto il ricorso al metodo assembleare, </a:t>
            </a:r>
            <a:r>
              <a:rPr lang="it-IT" dirty="0" smtClean="0"/>
              <a:t>art. 2479.4 dove </a:t>
            </a:r>
            <a:r>
              <a:rPr lang="it-IT" dirty="0"/>
              <a:t>sono richiamati solo i casi dei </a:t>
            </a:r>
            <a:r>
              <a:rPr lang="it-IT" dirty="0" err="1"/>
              <a:t>nn</a:t>
            </a:r>
            <a:r>
              <a:rPr lang="it-IT" dirty="0"/>
              <a:t>. 4 e 5 dell’art. </a:t>
            </a:r>
            <a:r>
              <a:rPr lang="it-IT" dirty="0" smtClean="0"/>
              <a:t>2479.2 e dell’art. 2482-bis (riduzione capitale per perdite)</a:t>
            </a:r>
          </a:p>
          <a:p>
            <a:r>
              <a:rPr lang="it-IT" dirty="0"/>
              <a:t>La disciplina dell’assemblea, </a:t>
            </a:r>
            <a:endParaRPr lang="it-IT" dirty="0" smtClean="0"/>
          </a:p>
          <a:p>
            <a:pPr lvl="1"/>
            <a:r>
              <a:rPr lang="it-IT" dirty="0" smtClean="0"/>
              <a:t>convocazione</a:t>
            </a:r>
            <a:r>
              <a:rPr lang="it-IT" dirty="0"/>
              <a:t>, di norma raccomandata spedita 8 giorni prima o altro mezzo idoneo, art. </a:t>
            </a:r>
            <a:r>
              <a:rPr lang="it-IT" dirty="0" smtClean="0"/>
              <a:t>2479-</a:t>
            </a:r>
            <a:r>
              <a:rPr lang="it-IT" i="1" dirty="0" smtClean="0"/>
              <a:t>bis</a:t>
            </a:r>
            <a:r>
              <a:rPr lang="it-IT" dirty="0" smtClean="0"/>
              <a:t>.1</a:t>
            </a:r>
          </a:p>
          <a:p>
            <a:pPr lvl="1"/>
            <a:r>
              <a:rPr lang="it-IT" dirty="0" smtClean="0"/>
              <a:t>rappresentanza</a:t>
            </a:r>
            <a:r>
              <a:rPr lang="it-IT" dirty="0"/>
              <a:t>, art. 2479-</a:t>
            </a:r>
            <a:r>
              <a:rPr lang="it-IT" i="1" dirty="0"/>
              <a:t>bis</a:t>
            </a:r>
            <a:r>
              <a:rPr lang="it-IT" dirty="0"/>
              <a:t>.2</a:t>
            </a:r>
            <a:endParaRPr lang="en-GB" dirty="0"/>
          </a:p>
        </p:txBody>
      </p:sp>
    </p:spTree>
    <p:extLst>
      <p:ext uri="{BB962C8B-B14F-4D97-AF65-F5344CB8AC3E}">
        <p14:creationId xmlns:p14="http://schemas.microsoft.com/office/powerpoint/2010/main" val="337883943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società a responsabilità limitata: gli organi sociali</a:t>
            </a:r>
          </a:p>
        </p:txBody>
      </p:sp>
      <p:sp>
        <p:nvSpPr>
          <p:cNvPr id="3" name="Segnaposto contenuto 2"/>
          <p:cNvSpPr>
            <a:spLocks noGrp="1"/>
          </p:cNvSpPr>
          <p:nvPr>
            <p:ph idx="1"/>
          </p:nvPr>
        </p:nvSpPr>
        <p:spPr/>
        <p:txBody>
          <a:bodyPr>
            <a:normAutofit fontScale="70000" lnSpcReduction="20000"/>
          </a:bodyPr>
          <a:lstStyle/>
          <a:p>
            <a:endParaRPr lang="it-IT" dirty="0" smtClean="0"/>
          </a:p>
          <a:p>
            <a:r>
              <a:rPr lang="it-IT" dirty="0" smtClean="0"/>
              <a:t>Lo </a:t>
            </a:r>
            <a:r>
              <a:rPr lang="it-IT" dirty="0"/>
              <a:t>svolgimento: profili desumibili dall’art. 2479-</a:t>
            </a:r>
            <a:r>
              <a:rPr lang="it-IT" i="1" dirty="0"/>
              <a:t>bis</a:t>
            </a:r>
            <a:r>
              <a:rPr lang="it-IT" dirty="0"/>
              <a:t>.3 e integrazione dell’autonomia statutaria (ad es. rispetto al voto telematico) Il presidente </a:t>
            </a:r>
          </a:p>
          <a:p>
            <a:r>
              <a:rPr lang="it-IT" dirty="0" smtClean="0"/>
              <a:t>I </a:t>
            </a:r>
            <a:r>
              <a:rPr lang="it-IT" dirty="0"/>
              <a:t>quorum, art. 2479-</a:t>
            </a:r>
            <a:r>
              <a:rPr lang="it-IT" i="1" dirty="0"/>
              <a:t>bis</a:t>
            </a:r>
            <a:r>
              <a:rPr lang="it-IT" dirty="0"/>
              <a:t>.3., costitutivo metà del capitale sociale, deliberativo maggioranza assoluta che, nei casi dell’art. 2479.2, </a:t>
            </a:r>
            <a:r>
              <a:rPr lang="it-IT" dirty="0" err="1"/>
              <a:t>nn</a:t>
            </a:r>
            <a:r>
              <a:rPr lang="it-IT" dirty="0"/>
              <a:t>. 4) e 5) + delibere varie in tema di liquidazione, deve essere costituita dal voto favorevole dei soci che rappresentano almeno la metà del capitale sociale Poi il quorum particolare dell’art. 2476.5. per le rinunce e transazioni all’azione sociale di responsabilità </a:t>
            </a:r>
            <a:r>
              <a:rPr lang="it-IT" dirty="0" smtClean="0"/>
              <a:t> </a:t>
            </a:r>
          </a:p>
          <a:p>
            <a:r>
              <a:rPr lang="it-IT" dirty="0" smtClean="0"/>
              <a:t>I casi </a:t>
            </a:r>
            <a:r>
              <a:rPr lang="it-IT" dirty="0"/>
              <a:t>di unanimità, art. 2468.3. e 4. (diritti particolari</a:t>
            </a:r>
            <a:r>
              <a:rPr lang="it-IT" dirty="0" smtClean="0"/>
              <a:t>)</a:t>
            </a:r>
          </a:p>
          <a:p>
            <a:r>
              <a:rPr lang="it-IT" dirty="0"/>
              <a:t>Assemblea totalitaria, art. 2479-</a:t>
            </a:r>
            <a:r>
              <a:rPr lang="it-IT" i="1" dirty="0"/>
              <a:t>bis</a:t>
            </a:r>
            <a:r>
              <a:rPr lang="it-IT" dirty="0"/>
              <a:t>.5.: è un po’ grossa che basti che gli </a:t>
            </a:r>
            <a:r>
              <a:rPr lang="it-IT" dirty="0" err="1"/>
              <a:t>amm</a:t>
            </a:r>
            <a:r>
              <a:rPr lang="it-IT" dirty="0"/>
              <a:t> </a:t>
            </a:r>
            <a:r>
              <a:rPr lang="it-IT" dirty="0" err="1"/>
              <a:t>ri</a:t>
            </a:r>
            <a:r>
              <a:rPr lang="it-IT" dirty="0"/>
              <a:t> ed i soci siano “informati della riunione”</a:t>
            </a:r>
          </a:p>
        </p:txBody>
      </p:sp>
    </p:spTree>
    <p:extLst>
      <p:ext uri="{BB962C8B-B14F-4D97-AF65-F5344CB8AC3E}">
        <p14:creationId xmlns:p14="http://schemas.microsoft.com/office/powerpoint/2010/main" val="2320480300"/>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società a responsabilità </a:t>
            </a:r>
            <a:r>
              <a:rPr lang="it-IT" dirty="0" smtClean="0"/>
              <a:t>limitata: l’invalidità delle decisioni</a:t>
            </a:r>
            <a:endParaRPr lang="it-IT" dirty="0"/>
          </a:p>
        </p:txBody>
      </p:sp>
      <p:sp>
        <p:nvSpPr>
          <p:cNvPr id="3" name="Segnaposto contenuto 2"/>
          <p:cNvSpPr>
            <a:spLocks noGrp="1"/>
          </p:cNvSpPr>
          <p:nvPr>
            <p:ph idx="1"/>
          </p:nvPr>
        </p:nvSpPr>
        <p:spPr/>
        <p:txBody>
          <a:bodyPr>
            <a:normAutofit fontScale="70000" lnSpcReduction="20000"/>
          </a:bodyPr>
          <a:lstStyle/>
          <a:p>
            <a:r>
              <a:rPr lang="it-IT" dirty="0"/>
              <a:t>La proporzionalità del voto alla partecipazione, che rende dubbia la validità di clausole di voto limitato, scalare o multiplo </a:t>
            </a:r>
            <a:endParaRPr lang="it-IT" dirty="0" smtClean="0"/>
          </a:p>
          <a:p>
            <a:r>
              <a:rPr lang="it-IT" dirty="0" smtClean="0"/>
              <a:t>L’invalidità delle </a:t>
            </a:r>
            <a:r>
              <a:rPr lang="it-IT" dirty="0"/>
              <a:t>decisioni, art. 2479-</a:t>
            </a:r>
            <a:r>
              <a:rPr lang="it-IT" i="1" dirty="0"/>
              <a:t>ter</a:t>
            </a:r>
            <a:r>
              <a:rPr lang="it-IT" dirty="0"/>
              <a:t> Le decisioni annullabili, art. 2479-</a:t>
            </a:r>
            <a:r>
              <a:rPr lang="it-IT" i="1" dirty="0"/>
              <a:t>ter</a:t>
            </a:r>
            <a:r>
              <a:rPr lang="it-IT" dirty="0"/>
              <a:t>.1., legittimazione più ampia che in art. 2377, soci senza requisiti percentuali, “ciascun amministratore” e non il consiglio + collegio sindacale Termine di tre mesi (che però, come in altri casi, è diventato di 90 giorni grazie alla rettifica contenuta nella Gazzetta Ufficiale del 4 luglio 2003) Decorrenza: dalla trascrizione della decisione nel libro delle decisioni </a:t>
            </a:r>
            <a:endParaRPr lang="it-IT" dirty="0" smtClean="0"/>
          </a:p>
          <a:p>
            <a:r>
              <a:rPr lang="it-IT" dirty="0" smtClean="0"/>
              <a:t>Procedimento</a:t>
            </a:r>
            <a:r>
              <a:rPr lang="it-IT" dirty="0"/>
              <a:t>, richiami </a:t>
            </a:r>
            <a:endParaRPr lang="it-IT" dirty="0" smtClean="0"/>
          </a:p>
          <a:p>
            <a:r>
              <a:rPr lang="it-IT" dirty="0" smtClean="0"/>
              <a:t>Conflitto </a:t>
            </a:r>
            <a:r>
              <a:rPr lang="it-IT" dirty="0"/>
              <a:t>di interessi, parallelismo </a:t>
            </a:r>
            <a:endParaRPr lang="it-IT" dirty="0" smtClean="0"/>
          </a:p>
          <a:p>
            <a:r>
              <a:rPr lang="it-IT" dirty="0" smtClean="0"/>
              <a:t>Le </a:t>
            </a:r>
            <a:r>
              <a:rPr lang="it-IT" dirty="0"/>
              <a:t>decisioni nulle, (di nuovo decorrenza dalla trascrizione in un libro cui i creditori non hanno accesso) e la preclusione </a:t>
            </a:r>
            <a:r>
              <a:rPr lang="it-IT" dirty="0" err="1"/>
              <a:t>bilancistica</a:t>
            </a:r>
            <a:r>
              <a:rPr lang="it-IT" dirty="0"/>
              <a:t>, art. 2434-</a:t>
            </a:r>
            <a:r>
              <a:rPr lang="it-IT" i="1" dirty="0"/>
              <a:t>bis</a:t>
            </a:r>
            <a:r>
              <a:rPr lang="it-IT" dirty="0"/>
              <a:t> Il rinvio</a:t>
            </a:r>
          </a:p>
        </p:txBody>
      </p:sp>
    </p:spTree>
    <p:extLst>
      <p:ext uri="{BB962C8B-B14F-4D97-AF65-F5344CB8AC3E}">
        <p14:creationId xmlns:p14="http://schemas.microsoft.com/office/powerpoint/2010/main" val="38853929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società a responsabilità </a:t>
            </a:r>
            <a:r>
              <a:rPr lang="it-IT" dirty="0" smtClean="0"/>
              <a:t>limitata: amministrazione</a:t>
            </a:r>
            <a:endParaRPr lang="it-IT" dirty="0"/>
          </a:p>
        </p:txBody>
      </p:sp>
      <p:sp>
        <p:nvSpPr>
          <p:cNvPr id="3" name="Segnaposto contenuto 2"/>
          <p:cNvSpPr>
            <a:spLocks noGrp="1"/>
          </p:cNvSpPr>
          <p:nvPr>
            <p:ph idx="1"/>
          </p:nvPr>
        </p:nvSpPr>
        <p:spPr/>
        <p:txBody>
          <a:bodyPr>
            <a:noAutofit/>
          </a:bodyPr>
          <a:lstStyle/>
          <a:p>
            <a:r>
              <a:rPr lang="it-IT" sz="1600" dirty="0"/>
              <a:t>derogabilità – fino al punto di prevedere </a:t>
            </a:r>
            <a:r>
              <a:rPr lang="it-IT" sz="1600" dirty="0" err="1"/>
              <a:t>amm</a:t>
            </a:r>
            <a:r>
              <a:rPr lang="it-IT" sz="1600" dirty="0"/>
              <a:t> ne diretta dei soci</a:t>
            </a:r>
            <a:r>
              <a:rPr lang="it-IT" sz="1600" dirty="0" smtClean="0"/>
              <a:t>?– </a:t>
            </a:r>
            <a:r>
              <a:rPr lang="it-IT" sz="1600" dirty="0"/>
              <a:t>e </a:t>
            </a:r>
            <a:r>
              <a:rPr lang="it-IT" sz="1600" dirty="0" smtClean="0"/>
              <a:t>plurimi </a:t>
            </a:r>
            <a:r>
              <a:rPr lang="it-IT" sz="1600" dirty="0"/>
              <a:t>rinvii all’autonomia, artt. 2463.2. </a:t>
            </a:r>
            <a:r>
              <a:rPr lang="it-IT" sz="1600" dirty="0" err="1"/>
              <a:t>nn</a:t>
            </a:r>
            <a:r>
              <a:rPr lang="it-IT" sz="1600" dirty="0"/>
              <a:t>. 7 e 8 e </a:t>
            </a:r>
            <a:r>
              <a:rPr lang="it-IT" sz="1600" b="1" dirty="0"/>
              <a:t>2468.3</a:t>
            </a:r>
            <a:r>
              <a:rPr lang="it-IT" sz="1600" dirty="0"/>
              <a:t>. </a:t>
            </a:r>
            <a:r>
              <a:rPr lang="it-IT" sz="1600" dirty="0" smtClean="0"/>
              <a:t>Non più: </a:t>
            </a:r>
            <a:r>
              <a:rPr lang="it-IT" sz="1600" dirty="0" smtClean="0"/>
              <a:t>ora art. 2475.1 La </a:t>
            </a:r>
            <a:r>
              <a:rPr lang="it-IT" sz="1600" dirty="0"/>
              <a:t>gestione dell'impresa si svolge nel rispetto della disposizione di cui all'articolo 2086, secondo comma, e spetta esclusivamente agli amministratori, i quali compiono le operazioni necessarie per l'attuazione dell'oggetto sociale. Salvo diversa disposizione dell'atto costitutivo, l'amministrazione della società è affidata a uno o più soci nominati con decisione dei soci presa ai sensi dell'articolo 2479 (</a:t>
            </a:r>
            <a:r>
              <a:rPr lang="it-IT" sz="1600" baseline="30000" dirty="0"/>
              <a:t>1</a:t>
            </a:r>
            <a:r>
              <a:rPr lang="it-IT" sz="1600" dirty="0"/>
              <a:t>).</a:t>
            </a:r>
            <a:endParaRPr lang="it-IT" sz="1600" dirty="0" smtClean="0"/>
          </a:p>
          <a:p>
            <a:r>
              <a:rPr lang="it-IT" sz="1600" dirty="0" smtClean="0"/>
              <a:t>Ma v. ora d.lgs. 14/2019: art. 377.1, 3 e 4; esclusività? Ma il socio gestore dell’art. 2476.7? Forse la competenza esclusiva degli amm ri è solo per gli assetti organizzativi ai sensi del nuovo art. 2475 (parallelo a art. 2381.3 e 5); in aggiunta all’art. 2475.5</a:t>
            </a:r>
          </a:p>
          <a:p>
            <a:r>
              <a:rPr lang="it-IT" sz="1600" dirty="0" smtClean="0"/>
              <a:t>La </a:t>
            </a:r>
            <a:r>
              <a:rPr lang="it-IT" sz="1600" dirty="0"/>
              <a:t>norma dispositiva è comunque l’art. </a:t>
            </a:r>
            <a:r>
              <a:rPr lang="it-IT" sz="1600" dirty="0" smtClean="0"/>
              <a:t>2475.1 (non più! ).  </a:t>
            </a:r>
            <a:r>
              <a:rPr lang="it-IT" sz="1600" dirty="0"/>
              <a:t>I soci nominati </a:t>
            </a:r>
            <a:r>
              <a:rPr lang="it-IT" sz="1600" dirty="0" err="1"/>
              <a:t>amm</a:t>
            </a:r>
            <a:r>
              <a:rPr lang="it-IT" sz="1600" dirty="0"/>
              <a:t> </a:t>
            </a:r>
            <a:r>
              <a:rPr lang="it-IT" sz="1600" dirty="0" err="1"/>
              <a:t>ri</a:t>
            </a:r>
            <a:r>
              <a:rPr lang="it-IT" sz="1600" dirty="0"/>
              <a:t> dall’atto costitutivo AU o consiglio; ma, anche se questo c’è, può non esservi collegialità, art. 2475.4. Sennò amministrazione congiuntiva o disgiuntiva, art. </a:t>
            </a:r>
            <a:r>
              <a:rPr lang="it-IT" sz="1600" dirty="0" smtClean="0"/>
              <a:t>2475.3. </a:t>
            </a:r>
            <a:r>
              <a:rPr lang="it-IT" sz="1600" dirty="0"/>
              <a:t>l’unica riserva a favore degli </a:t>
            </a:r>
            <a:r>
              <a:rPr lang="it-IT" sz="1600" dirty="0" err="1"/>
              <a:t>amm</a:t>
            </a:r>
            <a:r>
              <a:rPr lang="it-IT" sz="1600" dirty="0"/>
              <a:t> </a:t>
            </a:r>
            <a:r>
              <a:rPr lang="it-IT" sz="1600" dirty="0" err="1"/>
              <a:t>ri</a:t>
            </a:r>
            <a:r>
              <a:rPr lang="it-IT" sz="1600" dirty="0"/>
              <a:t> (in forma collegiale piena) ex 2475.5. è data da progetto di bilancio, fusione, scissione e aumento di capitale ex </a:t>
            </a:r>
            <a:r>
              <a:rPr lang="it-IT" sz="1600" dirty="0" smtClean="0"/>
              <a:t>2481 e ora assetti amm vi </a:t>
            </a:r>
            <a:r>
              <a:rPr lang="it-IT" sz="1600" dirty="0"/>
              <a:t>Per il resto ampia libertà statutaria e, quindi, anche decisioni ed autorizzazioni dell’assemblea o di singoli soci Anche se vi sia consiglio di amm ne, è possibile che a) siano previste competenze gestorie dei soci collettivamente o b) individualmente, art. 2468.3 </a:t>
            </a:r>
            <a:r>
              <a:rPr lang="it-IT" sz="1600" dirty="0" err="1"/>
              <a:t>cum</a:t>
            </a:r>
            <a:r>
              <a:rPr lang="it-IT" sz="1600" dirty="0"/>
              <a:t> deferimento c) di contrasti a terzi art. 37 d. </a:t>
            </a:r>
            <a:r>
              <a:rPr lang="it-IT" sz="1600" dirty="0" err="1"/>
              <a:t>lgs</a:t>
            </a:r>
            <a:r>
              <a:rPr lang="it-IT" sz="1600" dirty="0"/>
              <a:t>. 5 del 2003</a:t>
            </a:r>
          </a:p>
        </p:txBody>
      </p:sp>
    </p:spTree>
    <p:extLst>
      <p:ext uri="{BB962C8B-B14F-4D97-AF65-F5344CB8AC3E}">
        <p14:creationId xmlns:p14="http://schemas.microsoft.com/office/powerpoint/2010/main" val="682652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società a responsabilità limitata: la rappresentanza</a:t>
            </a:r>
            <a:endParaRPr lang="it-IT" dirty="0"/>
          </a:p>
        </p:txBody>
      </p:sp>
      <p:sp>
        <p:nvSpPr>
          <p:cNvPr id="3" name="Segnaposto contenuto 2"/>
          <p:cNvSpPr>
            <a:spLocks noGrp="1"/>
          </p:cNvSpPr>
          <p:nvPr>
            <p:ph idx="1"/>
          </p:nvPr>
        </p:nvSpPr>
        <p:spPr/>
        <p:txBody>
          <a:bodyPr>
            <a:normAutofit fontScale="70000" lnSpcReduction="20000"/>
          </a:bodyPr>
          <a:lstStyle/>
          <a:p>
            <a:r>
              <a:rPr lang="it-IT" dirty="0"/>
              <a:t>Il potere </a:t>
            </a:r>
            <a:r>
              <a:rPr lang="it-IT" dirty="0" smtClean="0"/>
              <a:t>di </a:t>
            </a:r>
            <a:r>
              <a:rPr lang="it-IT" dirty="0"/>
              <a:t>rappresentanza, </a:t>
            </a:r>
            <a:r>
              <a:rPr lang="it-IT" dirty="0" err="1"/>
              <a:t>cum</a:t>
            </a:r>
            <a:r>
              <a:rPr lang="it-IT" dirty="0"/>
              <a:t> rinvio dell’art. 2475.2 all’art. 2383 e disciplina dell’art. 2475-</a:t>
            </a:r>
            <a:r>
              <a:rPr lang="it-IT" i="1" dirty="0"/>
              <a:t>bis</a:t>
            </a:r>
            <a:r>
              <a:rPr lang="it-IT" dirty="0"/>
              <a:t>.2. che ricalca l’</a:t>
            </a:r>
            <a:r>
              <a:rPr lang="it-IT" dirty="0" err="1"/>
              <a:t>exceptio</a:t>
            </a:r>
            <a:r>
              <a:rPr lang="it-IT" dirty="0"/>
              <a:t> doli delle </a:t>
            </a:r>
            <a:r>
              <a:rPr lang="it-IT" dirty="0" err="1"/>
              <a:t>s.p.a.</a:t>
            </a:r>
            <a:r>
              <a:rPr lang="it-IT" dirty="0"/>
              <a:t> </a:t>
            </a:r>
            <a:endParaRPr lang="it-IT" dirty="0" smtClean="0"/>
          </a:p>
          <a:p>
            <a:r>
              <a:rPr lang="it-IT" dirty="0" smtClean="0"/>
              <a:t>Quindi </a:t>
            </a:r>
            <a:r>
              <a:rPr lang="it-IT" dirty="0"/>
              <a:t>irrilevanza dell’estraneità all’oggetto sociale e della dissociazione tra potere </a:t>
            </a:r>
            <a:r>
              <a:rPr lang="it-IT" dirty="0" err="1"/>
              <a:t>gestorio</a:t>
            </a:r>
            <a:r>
              <a:rPr lang="it-IT" dirty="0"/>
              <a:t> e </a:t>
            </a:r>
            <a:r>
              <a:rPr lang="it-IT" dirty="0" smtClean="0"/>
              <a:t>rappresentativo, </a:t>
            </a:r>
            <a:r>
              <a:rPr lang="it-IT" dirty="0"/>
              <a:t>ipotesi queste che avrebbero esclusivamente rilievo interno Restano però opponibili i limiti legali </a:t>
            </a:r>
            <a:r>
              <a:rPr lang="it-IT" dirty="0" smtClean="0"/>
              <a:t> </a:t>
            </a:r>
            <a:r>
              <a:rPr lang="it-IT" dirty="0"/>
              <a:t>come nel caso dei negozi che contravvengano le previsioni degli artt. 2479.2, n. 5, 2465 (</a:t>
            </a:r>
            <a:r>
              <a:rPr lang="it-IT" i="1" dirty="0" err="1"/>
              <a:t>Nachgruendung</a:t>
            </a:r>
            <a:r>
              <a:rPr lang="it-IT" dirty="0"/>
              <a:t>) e assunzione di partecipazioni in imprese che comportino la responsabilità illimitata, art. 2361.2. </a:t>
            </a:r>
            <a:endParaRPr lang="it-IT" dirty="0" smtClean="0"/>
          </a:p>
          <a:p>
            <a:r>
              <a:rPr lang="it-IT" dirty="0" smtClean="0"/>
              <a:t>I </a:t>
            </a:r>
            <a:r>
              <a:rPr lang="it-IT" dirty="0"/>
              <a:t>contratti conclusi da rappresentanti in conflitto di interessi, l’art. 2475-</a:t>
            </a:r>
            <a:r>
              <a:rPr lang="it-IT" i="1" dirty="0"/>
              <a:t>ter</a:t>
            </a:r>
            <a:r>
              <a:rPr lang="it-IT" dirty="0"/>
              <a:t>.1 applica la previsione dell’art. 1394 </a:t>
            </a:r>
            <a:r>
              <a:rPr lang="it-IT" dirty="0" smtClean="0"/>
              <a:t>(opponibilità)</a:t>
            </a:r>
            <a:endParaRPr lang="it-IT" dirty="0" smtClean="0"/>
          </a:p>
          <a:p>
            <a:r>
              <a:rPr lang="it-IT" dirty="0" smtClean="0"/>
              <a:t>Diverso </a:t>
            </a:r>
            <a:r>
              <a:rPr lang="it-IT" dirty="0"/>
              <a:t>è il caso dei contratti conclusi sulla base di una decisione del </a:t>
            </a:r>
            <a:r>
              <a:rPr lang="it-IT" dirty="0" err="1"/>
              <a:t>c.d.a.</a:t>
            </a:r>
            <a:r>
              <a:rPr lang="it-IT" dirty="0"/>
              <a:t> viziata da conflitto di interessi: qui il contratto con il terzo può cadere solo se si abbia impugnazione + assenza di buona fede del terzo (v. art. </a:t>
            </a:r>
            <a:r>
              <a:rPr lang="it-IT" dirty="0" smtClean="0"/>
              <a:t>2475-</a:t>
            </a:r>
            <a:r>
              <a:rPr lang="it-IT" i="1" dirty="0" smtClean="0"/>
              <a:t>ter</a:t>
            </a:r>
            <a:r>
              <a:rPr lang="it-IT" dirty="0" smtClean="0"/>
              <a:t>.2).</a:t>
            </a:r>
            <a:endParaRPr lang="it-IT" dirty="0"/>
          </a:p>
        </p:txBody>
      </p:sp>
    </p:spTree>
    <p:extLst>
      <p:ext uri="{BB962C8B-B14F-4D97-AF65-F5344CB8AC3E}">
        <p14:creationId xmlns:p14="http://schemas.microsoft.com/office/powerpoint/2010/main" val="1523058077"/>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società a responsabilità limitata</a:t>
            </a:r>
            <a:r>
              <a:rPr lang="it-IT" dirty="0" smtClean="0"/>
              <a:t>: conflitto di interessi</a:t>
            </a:r>
            <a:endParaRPr lang="it-IT" dirty="0"/>
          </a:p>
        </p:txBody>
      </p:sp>
      <p:sp>
        <p:nvSpPr>
          <p:cNvPr id="3" name="Segnaposto contenuto 2"/>
          <p:cNvSpPr>
            <a:spLocks noGrp="1"/>
          </p:cNvSpPr>
          <p:nvPr>
            <p:ph idx="1"/>
          </p:nvPr>
        </p:nvSpPr>
        <p:spPr/>
        <p:txBody>
          <a:bodyPr>
            <a:normAutofit fontScale="70000" lnSpcReduction="20000"/>
          </a:bodyPr>
          <a:lstStyle/>
          <a:p>
            <a:r>
              <a:rPr lang="it-IT" dirty="0"/>
              <a:t>Conflitto di interessi e invalidità delle decisioni degli </a:t>
            </a:r>
            <a:r>
              <a:rPr lang="it-IT" dirty="0" err="1"/>
              <a:t>amm</a:t>
            </a:r>
            <a:r>
              <a:rPr lang="it-IT" dirty="0"/>
              <a:t> </a:t>
            </a:r>
            <a:r>
              <a:rPr lang="it-IT" dirty="0" err="1"/>
              <a:t>ri</a:t>
            </a:r>
            <a:r>
              <a:rPr lang="it-IT" dirty="0"/>
              <a:t>, cfr. gli artt. 2475-</a:t>
            </a:r>
            <a:r>
              <a:rPr lang="it-IT" i="1" dirty="0"/>
              <a:t>ter</a:t>
            </a:r>
            <a:r>
              <a:rPr lang="it-IT" dirty="0"/>
              <a:t>.2 e 2391: qui si richiede il danno in concreto non la sua </a:t>
            </a:r>
            <a:r>
              <a:rPr lang="it-IT" dirty="0" smtClean="0"/>
              <a:t>possibilità; </a:t>
            </a:r>
            <a:endParaRPr lang="it-IT" dirty="0" smtClean="0"/>
          </a:p>
          <a:p>
            <a:r>
              <a:rPr lang="it-IT" dirty="0" smtClean="0"/>
              <a:t>Il </a:t>
            </a:r>
            <a:r>
              <a:rPr lang="it-IT" dirty="0"/>
              <a:t>termine di decadenza di novanta giorni, che decorre dalla delibera o dalla sua trascrizione nel libro sociale? e si può semplicemente rinviare l’esecuzione della delibera al 91 giorno per evitare l’impugnativa (direi di no: il danno concreto si produce già con la programmazione vincolante dell’atto) Legittimazione (inutilmente?) ampia </a:t>
            </a:r>
            <a:endParaRPr lang="it-IT" dirty="0" smtClean="0"/>
          </a:p>
          <a:p>
            <a:r>
              <a:rPr lang="it-IT" dirty="0"/>
              <a:t>già ma ci sono le «altre» ipotesi di invalidità parallele all’art. 2388 c.c. in materia di s.p.a.? </a:t>
            </a:r>
            <a:r>
              <a:rPr lang="it-IT" dirty="0" smtClean="0"/>
              <a:t> Si </a:t>
            </a:r>
            <a:r>
              <a:rPr lang="it-IT" dirty="0"/>
              <a:t>può inferire da questa singola ipotesi una più ampia disciplina dell’invalidità delle decisioni consiliari? (il quesito si presenta come nelle </a:t>
            </a:r>
            <a:r>
              <a:rPr lang="it-IT" dirty="0" err="1"/>
              <a:t>s.p.a.</a:t>
            </a:r>
            <a:r>
              <a:rPr lang="it-IT" dirty="0"/>
              <a:t> prima della riforma) Probabilmente no; ma sarebbero esperibili rimedi preventivi E ci sarebbe un’alternativa più in linea con la fisionomia del tipo: la devoluzione all’assemblea, art. </a:t>
            </a:r>
            <a:r>
              <a:rPr lang="it-IT" dirty="0" smtClean="0"/>
              <a:t>2479.1</a:t>
            </a:r>
            <a:endParaRPr lang="it-IT" dirty="0"/>
          </a:p>
        </p:txBody>
      </p:sp>
    </p:spTree>
    <p:extLst>
      <p:ext uri="{BB962C8B-B14F-4D97-AF65-F5344CB8AC3E}">
        <p14:creationId xmlns:p14="http://schemas.microsoft.com/office/powerpoint/2010/main" val="3401362040"/>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società a responsabilità limitata</a:t>
            </a:r>
            <a:r>
              <a:rPr lang="it-IT" dirty="0" smtClean="0"/>
              <a:t>: la responsabilità degli amministratori</a:t>
            </a:r>
            <a:endParaRPr lang="it-IT" dirty="0"/>
          </a:p>
        </p:txBody>
      </p:sp>
      <p:sp>
        <p:nvSpPr>
          <p:cNvPr id="3" name="Segnaposto contenuto 2"/>
          <p:cNvSpPr>
            <a:spLocks noGrp="1"/>
          </p:cNvSpPr>
          <p:nvPr>
            <p:ph idx="1"/>
          </p:nvPr>
        </p:nvSpPr>
        <p:spPr/>
        <p:txBody>
          <a:bodyPr>
            <a:normAutofit fontScale="55000" lnSpcReduction="20000"/>
          </a:bodyPr>
          <a:lstStyle/>
          <a:p>
            <a:r>
              <a:rPr lang="it-IT" dirty="0"/>
              <a:t>La responsabilità degli </a:t>
            </a:r>
            <a:r>
              <a:rPr lang="it-IT" dirty="0" err="1"/>
              <a:t>amm</a:t>
            </a:r>
            <a:r>
              <a:rPr lang="it-IT" dirty="0"/>
              <a:t> </a:t>
            </a:r>
            <a:r>
              <a:rPr lang="it-IT" dirty="0" err="1"/>
              <a:t>ri</a:t>
            </a:r>
            <a:r>
              <a:rPr lang="it-IT" dirty="0"/>
              <a:t>, art. 2476.1 carattere personale e solidale; </a:t>
            </a:r>
            <a:r>
              <a:rPr lang="it-IT" dirty="0" smtClean="0"/>
              <a:t>standard di diligenza; adattamento </a:t>
            </a:r>
            <a:r>
              <a:rPr lang="it-IT" dirty="0"/>
              <a:t>alle caratteristiche dei regimi amm vi della s.r.l. ad es. amm ne disgiuntiva e congiuntiva Tre peculiarità </a:t>
            </a:r>
            <a:endParaRPr lang="it-IT" dirty="0" smtClean="0"/>
          </a:p>
          <a:p>
            <a:r>
              <a:rPr lang="it-IT" dirty="0" smtClean="0"/>
              <a:t>(</a:t>
            </a:r>
            <a:r>
              <a:rPr lang="it-IT" dirty="0"/>
              <a:t>i) La </a:t>
            </a:r>
            <a:r>
              <a:rPr lang="it-IT" i="1" dirty="0"/>
              <a:t>legittimazione individuale</a:t>
            </a:r>
            <a:r>
              <a:rPr lang="it-IT" dirty="0"/>
              <a:t>, oltre che </a:t>
            </a:r>
            <a:r>
              <a:rPr lang="it-IT" i="1" dirty="0"/>
              <a:t>sociale</a:t>
            </a:r>
            <a:r>
              <a:rPr lang="it-IT" dirty="0"/>
              <a:t>, dell’art. 2476.3, che si </a:t>
            </a:r>
            <a:r>
              <a:rPr lang="it-IT" dirty="0" smtClean="0"/>
              <a:t>spiegava </a:t>
            </a:r>
            <a:r>
              <a:rPr lang="it-IT" dirty="0"/>
              <a:t>per l’assenza del controllo giudiziario ex art. 2409 (e v. infatti la revoca cautelare giudiziaria, 2476.3.) Il regime delle rinunce e transazioni, il quorum particolare dell’art. 2476.5. Approvazione bilancio non vale rinuncia: art. 2476.8. </a:t>
            </a:r>
            <a:endParaRPr lang="it-IT" dirty="0" smtClean="0"/>
          </a:p>
          <a:p>
            <a:pPr lvl="1"/>
            <a:endParaRPr lang="it-IT" dirty="0" smtClean="0"/>
          </a:p>
          <a:p>
            <a:r>
              <a:rPr lang="it-IT" dirty="0" smtClean="0"/>
              <a:t>(</a:t>
            </a:r>
            <a:r>
              <a:rPr lang="it-IT" dirty="0"/>
              <a:t>ii) Per l’azione di </a:t>
            </a:r>
            <a:r>
              <a:rPr lang="it-IT" i="1" dirty="0"/>
              <a:t>responsabilità verso i creditori</a:t>
            </a:r>
            <a:r>
              <a:rPr lang="it-IT" dirty="0"/>
              <a:t> vi sono solo le disposizioni espresse in caso di liquidazione e di sottoposizione a direzione e controllo (artt. 2485, 2486 e 2491; 2497); e può essere generalizzata o ritenendo che l’azione abbia natura surrogatoria (con il che il risarcimento affluirebbe alle casse sociali; e sarebbe soggetto alle rinunce e transazioni della società) oppure extracontrattuale (con il che le transazioni non rileverebbero; e non si avrebbe attrazione fallimentare</a:t>
            </a:r>
            <a:r>
              <a:rPr lang="it-IT" dirty="0" smtClean="0"/>
              <a:t>); ma ora c’è l’art. 2476.5 + l’art. 2486.2 e 3 (il delta fra i </a:t>
            </a:r>
            <a:r>
              <a:rPr lang="it-IT" dirty="0" smtClean="0"/>
              <a:t>netti) </a:t>
            </a:r>
            <a:r>
              <a:rPr lang="it-IT" dirty="0" smtClean="0"/>
              <a:t>Ma è ragionevole? E poi è pratica</a:t>
            </a:r>
            <a:r>
              <a:rPr lang="it-IT" dirty="0" smtClean="0"/>
              <a:t>?</a:t>
            </a:r>
          </a:p>
          <a:p>
            <a:r>
              <a:rPr lang="it-IT" dirty="0" smtClean="0"/>
              <a:t>Ma anche </a:t>
            </a:r>
            <a:r>
              <a:rPr lang="it-IT" dirty="0"/>
              <a:t>La responsabilità verso singoli soci e terzi, art. 2476.6 </a:t>
            </a:r>
            <a:endParaRPr lang="it-IT" dirty="0" smtClean="0"/>
          </a:p>
        </p:txBody>
      </p:sp>
    </p:spTree>
    <p:extLst>
      <p:ext uri="{BB962C8B-B14F-4D97-AF65-F5344CB8AC3E}">
        <p14:creationId xmlns:p14="http://schemas.microsoft.com/office/powerpoint/2010/main" val="1320323356"/>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responsabilità degli amministratori</a:t>
            </a:r>
            <a:endParaRPr lang="it-IT" dirty="0"/>
          </a:p>
        </p:txBody>
      </p:sp>
      <p:sp>
        <p:nvSpPr>
          <p:cNvPr id="3" name="Segnaposto contenuto 2"/>
          <p:cNvSpPr>
            <a:spLocks noGrp="1"/>
          </p:cNvSpPr>
          <p:nvPr>
            <p:ph idx="1"/>
          </p:nvPr>
        </p:nvSpPr>
        <p:spPr/>
        <p:txBody>
          <a:bodyPr>
            <a:normAutofit fontScale="70000" lnSpcReduction="20000"/>
          </a:bodyPr>
          <a:lstStyle/>
          <a:p>
            <a:r>
              <a:rPr lang="it-IT" dirty="0"/>
              <a:t>(iii) Soggetti responsabili: la sconvolgente previsione dell’art. 2476.7 secondo la quale “sono altresì solidalmente </a:t>
            </a:r>
            <a:r>
              <a:rPr lang="it-IT" i="1" dirty="0"/>
              <a:t>responsabili</a:t>
            </a:r>
            <a:r>
              <a:rPr lang="it-IT" dirty="0"/>
              <a:t> con gli amministratori, ai sensi dei precedenti commi, </a:t>
            </a:r>
            <a:r>
              <a:rPr lang="it-IT" i="1" dirty="0"/>
              <a:t>i</a:t>
            </a:r>
            <a:r>
              <a:rPr lang="it-IT" dirty="0"/>
              <a:t> </a:t>
            </a:r>
            <a:r>
              <a:rPr lang="it-IT" i="1" dirty="0"/>
              <a:t>soci</a:t>
            </a:r>
            <a:r>
              <a:rPr lang="it-IT" dirty="0"/>
              <a:t> che hanno intenzionalmente deciso o autorizzato il compimento di atti dannosi per la società, i soci od i terzi”; questo, è riprova della presenza di un dovere di correttezza e buona fede anche nelle società di capitali (</a:t>
            </a:r>
            <a:r>
              <a:rPr lang="it-IT" cap="small" dirty="0"/>
              <a:t>Weigmann04</a:t>
            </a:r>
            <a:r>
              <a:rPr lang="it-IT" dirty="0"/>
              <a:t>, 35) e tra l’altro, in ragione della condivisione del potere amm vo non dell’assoggettamento (</a:t>
            </a:r>
            <a:r>
              <a:rPr lang="it-IT" dirty="0" err="1"/>
              <a:t>GALGANiano</a:t>
            </a:r>
            <a:r>
              <a:rPr lang="it-IT" dirty="0"/>
              <a:t>) alla direzione unitaria </a:t>
            </a:r>
          </a:p>
          <a:p>
            <a:r>
              <a:rPr lang="it-IT" dirty="0"/>
              <a:t>E altrettanto varrebbe per l’azione dei creditori Amministratore di fatto, non siamo più nel caso, appena considerato, dei singoli atti E, secondo la Relazione, sarebbe eventualità più frequente nelle s.r.l.</a:t>
            </a:r>
          </a:p>
          <a:p>
            <a:r>
              <a:rPr lang="it-IT" dirty="0"/>
              <a:t>Art. 2639 </a:t>
            </a:r>
          </a:p>
          <a:p>
            <a:r>
              <a:rPr lang="it-IT" dirty="0" smtClean="0"/>
              <a:t>Causa </a:t>
            </a:r>
            <a:r>
              <a:rPr lang="it-IT" dirty="0" smtClean="0"/>
              <a:t>di scioglimento e terzo comma dell’art. 2486 </a:t>
            </a:r>
            <a:endParaRPr lang="it-IT" dirty="0"/>
          </a:p>
        </p:txBody>
      </p:sp>
    </p:spTree>
    <p:extLst>
      <p:ext uri="{BB962C8B-B14F-4D97-AF65-F5344CB8AC3E}">
        <p14:creationId xmlns:p14="http://schemas.microsoft.com/office/powerpoint/2010/main" val="3868567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diverse categorie di </a:t>
            </a:r>
            <a:r>
              <a:rPr lang="it-IT" dirty="0" smtClean="0"/>
              <a:t>impresa 6</a:t>
            </a:r>
            <a:r>
              <a:rPr lang="it-IT" b="1" dirty="0"/>
              <a:t> </a:t>
            </a:r>
            <a:r>
              <a:rPr lang="it-IT" b="1" dirty="0" smtClean="0"/>
              <a:t/>
            </a:r>
            <a:br>
              <a:rPr lang="it-IT" b="1" dirty="0" smtClean="0"/>
            </a:br>
            <a:r>
              <a:rPr lang="it-IT" b="1" dirty="0" smtClean="0"/>
              <a:t>il </a:t>
            </a:r>
            <a:r>
              <a:rPr lang="it-IT" b="1" dirty="0"/>
              <a:t>piccolo imprenditore</a:t>
            </a:r>
            <a:endParaRPr lang="it-IT" dirty="0"/>
          </a:p>
        </p:txBody>
      </p:sp>
      <p:sp>
        <p:nvSpPr>
          <p:cNvPr id="3" name="Segnaposto contenuto 2"/>
          <p:cNvSpPr>
            <a:spLocks noGrp="1"/>
          </p:cNvSpPr>
          <p:nvPr>
            <p:ph idx="1"/>
          </p:nvPr>
        </p:nvSpPr>
        <p:spPr/>
        <p:txBody>
          <a:bodyPr/>
          <a:lstStyle/>
          <a:p>
            <a:r>
              <a:rPr lang="it-IT" dirty="0" smtClean="0"/>
              <a:t>Il piccolo imprenditore nel codice civile </a:t>
            </a:r>
          </a:p>
          <a:p>
            <a:r>
              <a:rPr lang="it-IT" dirty="0" smtClean="0"/>
              <a:t>Art. 2083 «Sono </a:t>
            </a:r>
            <a:r>
              <a:rPr lang="it-IT" dirty="0"/>
              <a:t>piccoli imprenditori i coltivatori diretti del fondo, gli artigiani, i piccoli commercianti e coloro che esercitano un'attività professionale organizzata prevalentemente con il lavoro proprio e dei componenti della famiglia</a:t>
            </a:r>
            <a:r>
              <a:rPr lang="it-IT" dirty="0" smtClean="0"/>
              <a:t>.»</a:t>
            </a:r>
            <a:endParaRPr lang="it-IT" dirty="0"/>
          </a:p>
          <a:p>
            <a:endParaRPr lang="it-IT" dirty="0"/>
          </a:p>
        </p:txBody>
      </p:sp>
    </p:spTree>
    <p:extLst>
      <p:ext uri="{BB962C8B-B14F-4D97-AF65-F5344CB8AC3E}">
        <p14:creationId xmlns:p14="http://schemas.microsoft.com/office/powerpoint/2010/main" val="57924013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società a responsabilità limitata</a:t>
            </a:r>
            <a:r>
              <a:rPr lang="it-IT" dirty="0" smtClean="0"/>
              <a:t>: i controlli</a:t>
            </a:r>
            <a:endParaRPr lang="it-IT" dirty="0"/>
          </a:p>
        </p:txBody>
      </p:sp>
      <p:sp>
        <p:nvSpPr>
          <p:cNvPr id="3" name="Segnaposto contenuto 2"/>
          <p:cNvSpPr>
            <a:spLocks noGrp="1"/>
          </p:cNvSpPr>
          <p:nvPr>
            <p:ph idx="1"/>
          </p:nvPr>
        </p:nvSpPr>
        <p:spPr/>
        <p:txBody>
          <a:bodyPr>
            <a:normAutofit fontScale="77500" lnSpcReduction="20000"/>
          </a:bodyPr>
          <a:lstStyle/>
          <a:p>
            <a:endParaRPr lang="it-IT" dirty="0" smtClean="0"/>
          </a:p>
          <a:p>
            <a:r>
              <a:rPr lang="it-IT" dirty="0" smtClean="0"/>
              <a:t>Titolarità </a:t>
            </a:r>
            <a:r>
              <a:rPr lang="it-IT" dirty="0"/>
              <a:t>del diritto di controllo anche, ma non solo, ai soci che non partecipano all’amm </a:t>
            </a:r>
            <a:r>
              <a:rPr lang="it-IT" dirty="0" smtClean="0"/>
              <a:t>ne, art. 2476.2; derogabilità?  </a:t>
            </a:r>
            <a:r>
              <a:rPr lang="it-IT" dirty="0"/>
              <a:t>Ma abbiamo anche </a:t>
            </a:r>
            <a:r>
              <a:rPr lang="it-IT" dirty="0" smtClean="0"/>
              <a:t>sindaco </a:t>
            </a:r>
            <a:r>
              <a:rPr lang="it-IT" dirty="0" smtClean="0"/>
              <a:t>singolo art. 2477.1) </a:t>
            </a:r>
            <a:r>
              <a:rPr lang="it-IT" dirty="0"/>
              <a:t>e </a:t>
            </a:r>
            <a:endParaRPr lang="it-IT" dirty="0" smtClean="0"/>
          </a:p>
          <a:p>
            <a:r>
              <a:rPr lang="it-IT" sz="2500" dirty="0" smtClean="0"/>
              <a:t>nomina obbligatoria dell’organo </a:t>
            </a:r>
            <a:r>
              <a:rPr lang="it-IT" sz="2500" dirty="0" smtClean="0"/>
              <a:t>di controllo 2477 3</a:t>
            </a:r>
            <a:r>
              <a:rPr lang="it-IT" sz="2500" dirty="0"/>
              <a:t>. (due dei tre seguenti parametri per la redazione del bilancio in forma abbreviata di cui all’art. 2435-</a:t>
            </a:r>
            <a:r>
              <a:rPr lang="it-IT" sz="2500" i="1" dirty="0"/>
              <a:t>bis</a:t>
            </a:r>
            <a:r>
              <a:rPr lang="it-IT" sz="2500" dirty="0"/>
              <a:t>: attivo superiore a € </a:t>
            </a:r>
            <a:r>
              <a:rPr lang="it-IT" sz="2500" dirty="0" smtClean="0"/>
              <a:t>4 </a:t>
            </a:r>
            <a:r>
              <a:rPr lang="it-IT" sz="2500" dirty="0"/>
              <a:t>milioni, ricavi superiori a € </a:t>
            </a:r>
            <a:r>
              <a:rPr lang="it-IT" sz="2500" dirty="0" smtClean="0"/>
              <a:t>4 milioni, </a:t>
            </a:r>
            <a:r>
              <a:rPr lang="it-IT" sz="2500" dirty="0"/>
              <a:t>più di </a:t>
            </a:r>
            <a:r>
              <a:rPr lang="it-IT" sz="2500" dirty="0" smtClean="0"/>
              <a:t>20 </a:t>
            </a:r>
            <a:r>
              <a:rPr lang="it-IT" sz="2500" dirty="0"/>
              <a:t>addetti) (oltre che in casi di bilancio consolidato e società sportive) Se è obbligatorio, </a:t>
            </a:r>
            <a:r>
              <a:rPr lang="it-IT" sz="2500" dirty="0" smtClean="0"/>
              <a:t>si applicano le disposizioni della s.p.a. ex art. 2477.5 </a:t>
            </a:r>
          </a:p>
          <a:p>
            <a:r>
              <a:rPr lang="it-IT" sz="2500" dirty="0" smtClean="0"/>
              <a:t>ma il </a:t>
            </a:r>
            <a:r>
              <a:rPr lang="it-IT" sz="2500" dirty="0"/>
              <a:t>fulcro diventa il controllo legale dei conti, non il controllo della gestione (rovesciamento di prospettiva rispetto alle s.p.a.) che è esercitato piuttosto dai soci </a:t>
            </a:r>
            <a:endParaRPr lang="it-IT" sz="2500" dirty="0" smtClean="0"/>
          </a:p>
          <a:p>
            <a:r>
              <a:rPr lang="it-IT" dirty="0" smtClean="0"/>
              <a:t>E se è nominato (anche) un revisore? A lui può essere affidata la revisione (pasticcio normativo)</a:t>
            </a:r>
            <a:r>
              <a:rPr lang="it-IT" dirty="0"/>
              <a:t/>
            </a:r>
            <a:br>
              <a:rPr lang="it-IT" dirty="0"/>
            </a:br>
            <a:endParaRPr lang="it-IT" dirty="0" smtClean="0"/>
          </a:p>
          <a:p>
            <a:endParaRPr lang="it-IT" dirty="0"/>
          </a:p>
        </p:txBody>
      </p:sp>
    </p:spTree>
    <p:extLst>
      <p:ext uri="{BB962C8B-B14F-4D97-AF65-F5344CB8AC3E}">
        <p14:creationId xmlns:p14="http://schemas.microsoft.com/office/powerpoint/2010/main" val="2128818172"/>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società a responsabilità limitata: i controlli</a:t>
            </a:r>
          </a:p>
        </p:txBody>
      </p:sp>
      <p:sp>
        <p:nvSpPr>
          <p:cNvPr id="3" name="Segnaposto contenuto 2"/>
          <p:cNvSpPr>
            <a:spLocks noGrp="1"/>
          </p:cNvSpPr>
          <p:nvPr>
            <p:ph idx="1"/>
          </p:nvPr>
        </p:nvSpPr>
        <p:spPr/>
        <p:txBody>
          <a:bodyPr>
            <a:normAutofit fontScale="70000" lnSpcReduction="20000"/>
          </a:bodyPr>
          <a:lstStyle/>
          <a:p>
            <a:r>
              <a:rPr lang="it-IT" dirty="0"/>
              <a:t>Ora </a:t>
            </a:r>
            <a:r>
              <a:rPr lang="it-IT" dirty="0" smtClean="0"/>
              <a:t>la </a:t>
            </a:r>
            <a:r>
              <a:rPr lang="it-IT" dirty="0"/>
              <a:t>nomina dell'organo di controllo o del revisore </a:t>
            </a:r>
            <a:r>
              <a:rPr lang="it-IT" dirty="0" err="1"/>
              <a:t>e'</a:t>
            </a:r>
            <a:r>
              <a:rPr lang="it-IT" dirty="0"/>
              <a:t> obbligatoria se la </a:t>
            </a:r>
            <a:r>
              <a:rPr lang="it-IT" dirty="0" err="1"/>
              <a:t>societa'</a:t>
            </a:r>
            <a:r>
              <a:rPr lang="it-IT" dirty="0"/>
              <a:t>:</a:t>
            </a:r>
            <a:br>
              <a:rPr lang="it-IT" dirty="0"/>
            </a:br>
            <a:r>
              <a:rPr lang="it-IT" dirty="0"/>
              <a:t/>
            </a:r>
            <a:br>
              <a:rPr lang="it-IT" dirty="0"/>
            </a:br>
            <a:r>
              <a:rPr lang="it-IT" dirty="0"/>
              <a:t>a) </a:t>
            </a:r>
            <a:r>
              <a:rPr lang="it-IT" dirty="0" err="1"/>
              <a:t>e'</a:t>
            </a:r>
            <a:r>
              <a:rPr lang="it-IT" dirty="0"/>
              <a:t> tenuta alla redazione del bilancio consolidato;</a:t>
            </a:r>
            <a:br>
              <a:rPr lang="it-IT" dirty="0"/>
            </a:br>
            <a:r>
              <a:rPr lang="it-IT" dirty="0"/>
              <a:t/>
            </a:r>
            <a:br>
              <a:rPr lang="it-IT" dirty="0"/>
            </a:br>
            <a:r>
              <a:rPr lang="it-IT" dirty="0"/>
              <a:t>b) controlla una </a:t>
            </a:r>
            <a:r>
              <a:rPr lang="it-IT" dirty="0" err="1"/>
              <a:t>societa'</a:t>
            </a:r>
            <a:r>
              <a:rPr lang="it-IT" dirty="0"/>
              <a:t> obbligata alla revisione legale dei conti;</a:t>
            </a:r>
            <a:br>
              <a:rPr lang="it-IT" dirty="0"/>
            </a:br>
            <a:r>
              <a:rPr lang="it-IT" dirty="0"/>
              <a:t/>
            </a:r>
            <a:br>
              <a:rPr lang="it-IT" dirty="0"/>
            </a:br>
            <a:r>
              <a:rPr lang="it-IT" dirty="0"/>
              <a:t>c) ha superato per due esercizi consecutivi almeno uno dei seguenti limiti: 1) totale dell'attivo dello stato patrimoniale: 2 milioni di euro; 2) ricavi delle vendite e delle prestazioni: 2 milioni di euro; 3) dipendenti occupati in media durante l'esercizio: 10 </a:t>
            </a:r>
            <a:r>
              <a:rPr lang="it-IT" dirty="0" err="1"/>
              <a:t>unita'</a:t>
            </a:r>
            <a:r>
              <a:rPr lang="it-IT" dirty="0"/>
              <a:t>.</a:t>
            </a:r>
            <a:br>
              <a:rPr lang="it-IT" dirty="0"/>
            </a:br>
            <a:r>
              <a:rPr lang="it-IT" dirty="0"/>
              <a:t/>
            </a:r>
            <a:br>
              <a:rPr lang="it-IT" dirty="0"/>
            </a:br>
            <a:r>
              <a:rPr lang="it-IT" dirty="0"/>
              <a:t>L'obbligo di nomina dell'organo di controllo o del revisore di cui alla lettera c) del terzo comma cessa quando, per tre esercizi consecutivi, non </a:t>
            </a:r>
            <a:r>
              <a:rPr lang="it-IT" dirty="0" err="1"/>
              <a:t>e'</a:t>
            </a:r>
            <a:r>
              <a:rPr lang="it-IT" dirty="0"/>
              <a:t> superato alcuno dei predetti limiti.»</a:t>
            </a:r>
          </a:p>
        </p:txBody>
      </p:sp>
    </p:spTree>
    <p:extLst>
      <p:ext uri="{BB962C8B-B14F-4D97-AF65-F5344CB8AC3E}">
        <p14:creationId xmlns:p14="http://schemas.microsoft.com/office/powerpoint/2010/main" val="783373384"/>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Doveri e responsabilità dell’organo di controllo</a:t>
            </a:r>
          </a:p>
        </p:txBody>
      </p:sp>
      <p:sp>
        <p:nvSpPr>
          <p:cNvPr id="3" name="Segnaposto contenuto 2"/>
          <p:cNvSpPr>
            <a:spLocks noGrp="1"/>
          </p:cNvSpPr>
          <p:nvPr>
            <p:ph idx="1"/>
          </p:nvPr>
        </p:nvSpPr>
        <p:spPr/>
        <p:txBody>
          <a:bodyPr>
            <a:normAutofit lnSpcReduction="10000"/>
          </a:bodyPr>
          <a:lstStyle/>
          <a:p>
            <a:r>
              <a:rPr lang="it-IT" dirty="0"/>
              <a:t>Doveri e responsabilità dell’organo di controllo, relazione al bilancio, art. 2478-</a:t>
            </a:r>
            <a:r>
              <a:rPr lang="it-IT" i="1" dirty="0"/>
              <a:t>bis</a:t>
            </a:r>
            <a:r>
              <a:rPr lang="it-IT" dirty="0"/>
              <a:t>.1 Limiti del rinvio alla s.p.a., ad es.  vigilanza sull’idoneità degli assetti organizzativi etc. va riparametrata sulle (non procedimentalizzazione) caratteristiche della s.r.l.; dovere di partecipazione alla riunioni può essere compresso dalla modalità extra-assembleare L’azione di responsabilità verso i sindaci: problemi </a:t>
            </a:r>
          </a:p>
          <a:p>
            <a:endParaRPr lang="it-IT" dirty="0"/>
          </a:p>
        </p:txBody>
      </p:sp>
    </p:spTree>
    <p:extLst>
      <p:ext uri="{BB962C8B-B14F-4D97-AF65-F5344CB8AC3E}">
        <p14:creationId xmlns:p14="http://schemas.microsoft.com/office/powerpoint/2010/main" val="311633898"/>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a:t>
            </a:r>
            <a:r>
              <a:rPr lang="it-IT" dirty="0" smtClean="0"/>
              <a:t> controll</a:t>
            </a:r>
            <a:r>
              <a:rPr lang="it-IT" dirty="0" smtClean="0"/>
              <a:t>o giudiziario</a:t>
            </a:r>
            <a:endParaRPr lang="it-IT" dirty="0"/>
          </a:p>
        </p:txBody>
      </p:sp>
      <p:sp>
        <p:nvSpPr>
          <p:cNvPr id="3" name="Segnaposto contenuto 2"/>
          <p:cNvSpPr>
            <a:spLocks noGrp="1"/>
          </p:cNvSpPr>
          <p:nvPr>
            <p:ph idx="1"/>
          </p:nvPr>
        </p:nvSpPr>
        <p:spPr/>
        <p:txBody>
          <a:bodyPr/>
          <a:lstStyle/>
          <a:p>
            <a:r>
              <a:rPr lang="it-IT" dirty="0"/>
              <a:t>Il controllo giudiziario, che mancava: ma ora art. 379.2 codice crisi «Si applicano le disposizioni dell'articolo 2409 anche se la </a:t>
            </a:r>
            <a:r>
              <a:rPr lang="it-IT" dirty="0" err="1"/>
              <a:t>societa'</a:t>
            </a:r>
            <a:r>
              <a:rPr lang="it-IT" dirty="0"/>
              <a:t> </a:t>
            </a:r>
            <a:r>
              <a:rPr lang="it-IT" dirty="0" err="1"/>
              <a:t>e'</a:t>
            </a:r>
            <a:r>
              <a:rPr lang="it-IT" dirty="0"/>
              <a:t> priva di organo di controllo»</a:t>
            </a:r>
          </a:p>
          <a:p>
            <a:r>
              <a:rPr lang="it-IT" dirty="0" smtClean="0"/>
              <a:t>Si </a:t>
            </a:r>
            <a:r>
              <a:rPr lang="it-IT" dirty="0" smtClean="0"/>
              <a:t>applica di nuovo l’art. 2409 (ai sensi del </a:t>
            </a:r>
            <a:r>
              <a:rPr lang="it-IT" dirty="0" smtClean="0"/>
              <a:t>nuovo comma 6 all’art. 2477 secondo </a:t>
            </a:r>
            <a:r>
              <a:rPr lang="it-IT" dirty="0" smtClean="0"/>
              <a:t>comma dell’art. 379 </a:t>
            </a:r>
            <a:r>
              <a:rPr lang="it-IT" dirty="0" smtClean="0"/>
              <a:t>del d. lgs. 14 del 2019 </a:t>
            </a:r>
            <a:r>
              <a:rPr lang="it-IT" dirty="0" smtClean="0"/>
              <a:t>impresa)</a:t>
            </a:r>
            <a:endParaRPr lang="it-IT" dirty="0"/>
          </a:p>
        </p:txBody>
      </p:sp>
    </p:spTree>
    <p:extLst>
      <p:ext uri="{BB962C8B-B14F-4D97-AF65-F5344CB8AC3E}">
        <p14:creationId xmlns:p14="http://schemas.microsoft.com/office/powerpoint/2010/main" val="1763632123"/>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a:bodyPr>
          <a:lstStyle/>
          <a:p>
            <a:endParaRPr lang="it-IT" dirty="0"/>
          </a:p>
        </p:txBody>
      </p:sp>
    </p:spTree>
    <p:extLst>
      <p:ext uri="{BB962C8B-B14F-4D97-AF65-F5344CB8AC3E}">
        <p14:creationId xmlns:p14="http://schemas.microsoft.com/office/powerpoint/2010/main" val="17555767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diverse categorie di </a:t>
            </a:r>
            <a:r>
              <a:rPr lang="it-IT" dirty="0" smtClean="0"/>
              <a:t>impresa 7</a:t>
            </a:r>
            <a:br>
              <a:rPr lang="it-IT" dirty="0" smtClean="0"/>
            </a:br>
            <a:r>
              <a:rPr lang="it-IT" b="1" dirty="0" smtClean="0"/>
              <a:t>il piccolo imprenditore</a:t>
            </a:r>
            <a:endParaRPr lang="it-IT" b="1" dirty="0"/>
          </a:p>
        </p:txBody>
      </p:sp>
      <p:sp>
        <p:nvSpPr>
          <p:cNvPr id="3" name="Segnaposto contenuto 2"/>
          <p:cNvSpPr>
            <a:spLocks noGrp="1"/>
          </p:cNvSpPr>
          <p:nvPr>
            <p:ph idx="1"/>
          </p:nvPr>
        </p:nvSpPr>
        <p:spPr/>
        <p:txBody>
          <a:bodyPr>
            <a:normAutofit fontScale="92500"/>
          </a:bodyPr>
          <a:lstStyle/>
          <a:p>
            <a:r>
              <a:rPr lang="it-IT" dirty="0" smtClean="0"/>
              <a:t>Il piccolo imprenditore nella legge fallimentare: </a:t>
            </a:r>
          </a:p>
          <a:p>
            <a:r>
              <a:rPr lang="it-IT" dirty="0" smtClean="0"/>
              <a:t>L’art. 1.2 </a:t>
            </a:r>
            <a:r>
              <a:rPr lang="it-IT" dirty="0" err="1" smtClean="0"/>
              <a:t>l.f.</a:t>
            </a:r>
            <a:r>
              <a:rPr lang="it-IT" dirty="0" smtClean="0"/>
              <a:t> </a:t>
            </a:r>
          </a:p>
          <a:p>
            <a:r>
              <a:rPr lang="it-IT" dirty="0" smtClean="0"/>
              <a:t>I tre criteri quantitativi (cumulativi)</a:t>
            </a:r>
          </a:p>
          <a:p>
            <a:r>
              <a:rPr lang="it-IT" b="1" dirty="0"/>
              <a:t>attivo &lt; 300 mila &lt; ricavi 200 mila; debiti &lt; 500 </a:t>
            </a:r>
            <a:r>
              <a:rPr lang="it-IT" b="1" dirty="0" smtClean="0"/>
              <a:t>mila</a:t>
            </a:r>
          </a:p>
          <a:p>
            <a:r>
              <a:rPr lang="it-IT" dirty="0" smtClean="0"/>
              <a:t>Ora vale anche per le società </a:t>
            </a:r>
          </a:p>
          <a:p>
            <a:r>
              <a:rPr lang="it-IT" dirty="0" smtClean="0"/>
              <a:t>Le micro-imprese: la raccomandazione UE n. 361 del 2003</a:t>
            </a:r>
          </a:p>
          <a:p>
            <a:endParaRPr lang="it-IT" dirty="0" smtClean="0"/>
          </a:p>
          <a:p>
            <a:endParaRPr lang="it-IT" dirty="0"/>
          </a:p>
        </p:txBody>
      </p:sp>
    </p:spTree>
    <p:extLst>
      <p:ext uri="{BB962C8B-B14F-4D97-AF65-F5344CB8AC3E}">
        <p14:creationId xmlns:p14="http://schemas.microsoft.com/office/powerpoint/2010/main" val="2998396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diverse categorie di impresa </a:t>
            </a:r>
            <a:r>
              <a:rPr lang="it-IT" dirty="0" smtClean="0"/>
              <a:t>8</a:t>
            </a:r>
            <a:r>
              <a:rPr lang="it-IT" dirty="0"/>
              <a:t/>
            </a:r>
            <a:br>
              <a:rPr lang="it-IT" dirty="0"/>
            </a:br>
            <a:r>
              <a:rPr lang="it-IT" b="1" dirty="0"/>
              <a:t>il piccolo imprenditore</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L’impresa artigiana: la legge quadro sull’artigianato n. 443 del 1986;</a:t>
            </a:r>
          </a:p>
          <a:p>
            <a:r>
              <a:rPr lang="it-IT" dirty="0" smtClean="0"/>
              <a:t>Definizione: </a:t>
            </a:r>
          </a:p>
          <a:p>
            <a:pPr lvl="1"/>
            <a:r>
              <a:rPr lang="it-IT" dirty="0" smtClean="0"/>
              <a:t>oggetto dell’impresa, art. 3.1</a:t>
            </a:r>
          </a:p>
          <a:p>
            <a:pPr lvl="1"/>
            <a:r>
              <a:rPr lang="it-IT" dirty="0" smtClean="0"/>
              <a:t>Forma giuridica: anche società nei limiti dell’art. 3.2 (non s.p.a. e non </a:t>
            </a:r>
            <a:r>
              <a:rPr lang="it-IT" dirty="0" err="1" smtClean="0"/>
              <a:t>s.a.p.a</a:t>
            </a:r>
            <a:r>
              <a:rPr lang="it-IT" dirty="0" smtClean="0"/>
              <a:t>.) + maggioranza soci deve svolgere «in prevalenza lavoro personale, anche manuale»</a:t>
            </a:r>
          </a:p>
          <a:p>
            <a:pPr lvl="1"/>
            <a:r>
              <a:rPr lang="it-IT" dirty="0" smtClean="0"/>
              <a:t>Limiti dimensionali: art. 4 </a:t>
            </a:r>
          </a:p>
          <a:p>
            <a:r>
              <a:rPr lang="it-IT" dirty="0" smtClean="0"/>
              <a:t>Non c’è più l’etero prevalenza, c’è l’endo prevalenza </a:t>
            </a:r>
          </a:p>
          <a:p>
            <a:r>
              <a:rPr lang="it-IT" dirty="0" smtClean="0"/>
              <a:t>Però vale solo ai fini delle provvidenze della legge speciale </a:t>
            </a:r>
            <a:endParaRPr lang="it-IT" dirty="0"/>
          </a:p>
        </p:txBody>
      </p:sp>
    </p:spTree>
    <p:extLst>
      <p:ext uri="{BB962C8B-B14F-4D97-AF65-F5344CB8AC3E}">
        <p14:creationId xmlns:p14="http://schemas.microsoft.com/office/powerpoint/2010/main" val="2247242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Introduzione (1-19)</a:t>
            </a:r>
            <a:endParaRPr lang="it-IT" dirty="0"/>
          </a:p>
        </p:txBody>
      </p:sp>
      <p:sp>
        <p:nvSpPr>
          <p:cNvPr id="3" name="Segnaposto contenuto 2"/>
          <p:cNvSpPr>
            <a:spLocks noGrp="1"/>
          </p:cNvSpPr>
          <p:nvPr>
            <p:ph idx="1"/>
          </p:nvPr>
        </p:nvSpPr>
        <p:spPr/>
        <p:txBody>
          <a:bodyPr/>
          <a:lstStyle/>
          <a:p>
            <a:r>
              <a:rPr lang="it-IT" dirty="0" smtClean="0"/>
              <a:t>Profili pratici: orario, testo, sentenze, il metodo, relazione con diritto privato;</a:t>
            </a:r>
          </a:p>
          <a:p>
            <a:pPr lvl="1"/>
            <a:r>
              <a:rPr lang="it-IT" dirty="0" smtClean="0"/>
              <a:t>Altro? </a:t>
            </a:r>
          </a:p>
          <a:p>
            <a:r>
              <a:rPr lang="it-IT" dirty="0" smtClean="0"/>
              <a:t>La collocazione odierna e la genesi del </a:t>
            </a:r>
            <a:r>
              <a:rPr lang="it-IT" smtClean="0"/>
              <a:t>diritto commerciale </a:t>
            </a:r>
            <a:endParaRPr lang="it-IT" dirty="0"/>
          </a:p>
        </p:txBody>
      </p:sp>
    </p:spTree>
    <p:extLst>
      <p:ext uri="{BB962C8B-B14F-4D97-AF65-F5344CB8AC3E}">
        <p14:creationId xmlns:p14="http://schemas.microsoft.com/office/powerpoint/2010/main" val="1038919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Un intermezzo: </a:t>
            </a:r>
            <a:r>
              <a:rPr lang="it-IT" b="1" dirty="0" smtClean="0"/>
              <a:t>azienda coniugale</a:t>
            </a:r>
            <a:r>
              <a:rPr lang="it-IT" dirty="0" smtClean="0"/>
              <a:t> ed impresa familiare (71-75)</a:t>
            </a:r>
            <a:endParaRPr lang="it-IT" dirty="0"/>
          </a:p>
        </p:txBody>
      </p:sp>
      <p:sp>
        <p:nvSpPr>
          <p:cNvPr id="3" name="Segnaposto contenuto 2"/>
          <p:cNvSpPr>
            <a:spLocks noGrp="1"/>
          </p:cNvSpPr>
          <p:nvPr>
            <p:ph idx="1"/>
          </p:nvPr>
        </p:nvSpPr>
        <p:spPr/>
        <p:txBody>
          <a:bodyPr>
            <a:normAutofit fontScale="70000" lnSpcReduction="20000"/>
          </a:bodyPr>
          <a:lstStyle/>
          <a:p>
            <a:pPr lvl="0"/>
            <a:r>
              <a:rPr lang="it-IT" dirty="0"/>
              <a:t>art. 177 ss.; per le quali ricordiamo che</a:t>
            </a:r>
          </a:p>
          <a:p>
            <a:pPr lvl="1"/>
            <a:r>
              <a:rPr lang="it-IT" dirty="0"/>
              <a:t>l’automatismo della comunione dei beni coniugale;</a:t>
            </a:r>
          </a:p>
          <a:p>
            <a:pPr lvl="1"/>
            <a:r>
              <a:rPr lang="it-IT" dirty="0"/>
              <a:t>le due ipotesi:</a:t>
            </a:r>
          </a:p>
          <a:p>
            <a:pPr lvl="2"/>
            <a:r>
              <a:rPr lang="it-IT" dirty="0"/>
              <a:t>art. 178 </a:t>
            </a:r>
            <a:r>
              <a:rPr lang="it-IT" i="1" dirty="0"/>
              <a:t>de residuo</a:t>
            </a:r>
            <a:endParaRPr lang="it-IT" dirty="0"/>
          </a:p>
          <a:p>
            <a:pPr lvl="2"/>
            <a:r>
              <a:rPr lang="it-IT" dirty="0"/>
              <a:t>art. 177.1. lett. d) e 2.: azienda coniugale</a:t>
            </a:r>
          </a:p>
          <a:p>
            <a:pPr lvl="1"/>
            <a:r>
              <a:rPr lang="it-IT" dirty="0"/>
              <a:t>gestione: </a:t>
            </a:r>
          </a:p>
          <a:p>
            <a:pPr lvl="2"/>
            <a:r>
              <a:rPr lang="it-IT" dirty="0"/>
              <a:t>atti di ordinaria amministrazione, amministrazione disgiuntiva, art. 180.1.</a:t>
            </a:r>
          </a:p>
          <a:p>
            <a:pPr lvl="2"/>
            <a:r>
              <a:rPr lang="it-IT" dirty="0"/>
              <a:t>atti di straordinaria amm ne: congiuntiva </a:t>
            </a:r>
          </a:p>
          <a:p>
            <a:pPr lvl="2"/>
            <a:r>
              <a:rPr lang="it-IT" dirty="0"/>
              <a:t>Però delega, art. 182.2.</a:t>
            </a:r>
          </a:p>
          <a:p>
            <a:pPr lvl="1"/>
            <a:r>
              <a:rPr lang="it-IT" dirty="0"/>
              <a:t>responsabilità:</a:t>
            </a:r>
          </a:p>
          <a:p>
            <a:pPr lvl="2"/>
            <a:r>
              <a:rPr lang="it-IT" dirty="0"/>
              <a:t>concorso con gli altri creditori della comunione (ad es. pagamento prezzo di acquisto della casa di abitazione: art. 186);</a:t>
            </a:r>
          </a:p>
          <a:p>
            <a:pPr lvl="2"/>
            <a:r>
              <a:rPr lang="it-IT" dirty="0"/>
              <a:t>concorso di creditori particolari (art. 189.2);</a:t>
            </a:r>
          </a:p>
          <a:p>
            <a:r>
              <a:rPr lang="it-IT" dirty="0"/>
              <a:t>responsabilità sussidiaria, dimezzata (art. 190</a:t>
            </a:r>
            <a:r>
              <a:rPr lang="it-IT" dirty="0" smtClean="0"/>
              <a:t>)</a:t>
            </a:r>
          </a:p>
          <a:p>
            <a:r>
              <a:rPr lang="it-IT" dirty="0"/>
              <a:t>più comunione che società … ma sicuramente impresa </a:t>
            </a:r>
          </a:p>
          <a:p>
            <a:endParaRPr lang="it-IT" dirty="0"/>
          </a:p>
        </p:txBody>
      </p:sp>
    </p:spTree>
    <p:extLst>
      <p:ext uri="{BB962C8B-B14F-4D97-AF65-F5344CB8AC3E}">
        <p14:creationId xmlns:p14="http://schemas.microsoft.com/office/powerpoint/2010/main" val="3600777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Un intermezzo: azienda coniugale ed </a:t>
            </a:r>
            <a:r>
              <a:rPr lang="it-IT" b="1" dirty="0" smtClean="0"/>
              <a:t>impresa familiare</a:t>
            </a:r>
            <a:endParaRPr lang="it-IT" b="1" dirty="0"/>
          </a:p>
        </p:txBody>
      </p:sp>
      <p:sp>
        <p:nvSpPr>
          <p:cNvPr id="3" name="Segnaposto contenuto 2"/>
          <p:cNvSpPr>
            <a:spLocks noGrp="1"/>
          </p:cNvSpPr>
          <p:nvPr>
            <p:ph idx="1"/>
          </p:nvPr>
        </p:nvSpPr>
        <p:spPr/>
        <p:txBody>
          <a:bodyPr>
            <a:normAutofit lnSpcReduction="10000"/>
          </a:bodyPr>
          <a:lstStyle/>
          <a:p>
            <a:r>
              <a:rPr lang="it-IT" dirty="0"/>
              <a:t>Invece </a:t>
            </a:r>
            <a:r>
              <a:rPr lang="it-IT" i="1" dirty="0"/>
              <a:t>impresa familiare</a:t>
            </a:r>
            <a:r>
              <a:rPr lang="it-IT" dirty="0"/>
              <a:t> “salvo diverso rapporto” (società, rapporto di lavoro), art. 230-</a:t>
            </a:r>
            <a:r>
              <a:rPr lang="it-IT" i="1" dirty="0"/>
              <a:t>bis</a:t>
            </a:r>
            <a:r>
              <a:rPr lang="it-IT" dirty="0"/>
              <a:t> </a:t>
            </a:r>
            <a:endParaRPr lang="it-IT" dirty="0" smtClean="0"/>
          </a:p>
          <a:p>
            <a:r>
              <a:rPr lang="it-IT" dirty="0" smtClean="0"/>
              <a:t>Il </a:t>
            </a:r>
            <a:r>
              <a:rPr lang="it-IT" dirty="0"/>
              <a:t>titolo: lavoro nell’impresa o nella famiglia </a:t>
            </a:r>
            <a:endParaRPr lang="it-IT" dirty="0" smtClean="0"/>
          </a:p>
          <a:p>
            <a:r>
              <a:rPr lang="it-IT" dirty="0" smtClean="0"/>
              <a:t>La </a:t>
            </a:r>
            <a:r>
              <a:rPr lang="it-IT" dirty="0"/>
              <a:t>dichiarazione scritta (a fini fiscali) </a:t>
            </a:r>
            <a:endParaRPr lang="it-IT" dirty="0" smtClean="0"/>
          </a:p>
          <a:p>
            <a:r>
              <a:rPr lang="it-IT" dirty="0" smtClean="0"/>
              <a:t>Diritti</a:t>
            </a:r>
            <a:r>
              <a:rPr lang="it-IT" dirty="0"/>
              <a:t>: mantenimento, utili, beni, incrementi Le delibere a maggioranza; ma sono solo rapporti obbligatori interni. </a:t>
            </a:r>
            <a:endParaRPr lang="it-IT" dirty="0" smtClean="0"/>
          </a:p>
          <a:p>
            <a:r>
              <a:rPr lang="it-IT" dirty="0" smtClean="0"/>
              <a:t>Fallisce </a:t>
            </a:r>
            <a:r>
              <a:rPr lang="it-IT" dirty="0"/>
              <a:t>solo il titolare.</a:t>
            </a:r>
          </a:p>
        </p:txBody>
      </p:sp>
    </p:spTree>
    <p:extLst>
      <p:ext uri="{BB962C8B-B14F-4D97-AF65-F5344CB8AC3E}">
        <p14:creationId xmlns:p14="http://schemas.microsoft.com/office/powerpoint/2010/main" val="22499423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Lo statuto dell’imprenditore commerciale (113-138)</a:t>
            </a:r>
            <a:endParaRPr lang="it-IT" dirty="0"/>
          </a:p>
        </p:txBody>
      </p:sp>
      <p:sp>
        <p:nvSpPr>
          <p:cNvPr id="3" name="Segnaposto contenuto 2"/>
          <p:cNvSpPr>
            <a:spLocks noGrp="1"/>
          </p:cNvSpPr>
          <p:nvPr>
            <p:ph idx="1"/>
          </p:nvPr>
        </p:nvSpPr>
        <p:spPr/>
        <p:txBody>
          <a:bodyPr>
            <a:normAutofit fontScale="92500" lnSpcReduction="20000"/>
          </a:bodyPr>
          <a:lstStyle/>
          <a:p>
            <a:r>
              <a:rPr lang="it-IT" b="1" dirty="0" smtClean="0"/>
              <a:t>Pubblicità</a:t>
            </a:r>
            <a:r>
              <a:rPr lang="it-IT" dirty="0" smtClean="0"/>
              <a:t>: </a:t>
            </a:r>
          </a:p>
          <a:p>
            <a:r>
              <a:rPr lang="it-IT" dirty="0" smtClean="0"/>
              <a:t>Il registro delle imprese: l. 580/93 e d.p.r. 581; ora d. lgs. 228/01</a:t>
            </a:r>
          </a:p>
          <a:p>
            <a:r>
              <a:rPr lang="it-IT" dirty="0" smtClean="0"/>
              <a:t>Gli imprenditori soggetti: tutti ma in sezioni diverse e con effetti diversi </a:t>
            </a:r>
          </a:p>
          <a:p>
            <a:r>
              <a:rPr lang="it-IT" dirty="0" smtClean="0"/>
              <a:t>Forma informatica</a:t>
            </a:r>
          </a:p>
          <a:p>
            <a:r>
              <a:rPr lang="it-IT" dirty="0" smtClean="0"/>
              <a:t>Quali atti? </a:t>
            </a:r>
          </a:p>
          <a:p>
            <a:r>
              <a:rPr lang="it-IT" dirty="0" smtClean="0"/>
              <a:t>efficacia costitutiva art. 2332, dichiarativa, art. 2193 c.c., notizia</a:t>
            </a:r>
          </a:p>
          <a:p>
            <a:pPr lvl="1"/>
            <a:r>
              <a:rPr lang="it-IT" dirty="0" smtClean="0"/>
              <a:t>Opponibilità ai terzi</a:t>
            </a:r>
          </a:p>
        </p:txBody>
      </p:sp>
    </p:spTree>
    <p:extLst>
      <p:ext uri="{BB962C8B-B14F-4D97-AF65-F5344CB8AC3E}">
        <p14:creationId xmlns:p14="http://schemas.microsoft.com/office/powerpoint/2010/main" val="38986197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Lo statuto dell’imprenditore commerciale</a:t>
            </a:r>
          </a:p>
        </p:txBody>
      </p:sp>
      <p:sp>
        <p:nvSpPr>
          <p:cNvPr id="3" name="Segnaposto contenuto 2"/>
          <p:cNvSpPr>
            <a:spLocks noGrp="1"/>
          </p:cNvSpPr>
          <p:nvPr>
            <p:ph idx="1"/>
          </p:nvPr>
        </p:nvSpPr>
        <p:spPr/>
        <p:txBody>
          <a:bodyPr>
            <a:normAutofit fontScale="85000" lnSpcReduction="10000"/>
          </a:bodyPr>
          <a:lstStyle/>
          <a:p>
            <a:r>
              <a:rPr lang="it-IT" b="1" dirty="0"/>
              <a:t>Scritture contabil</a:t>
            </a:r>
            <a:r>
              <a:rPr lang="it-IT" dirty="0"/>
              <a:t>i</a:t>
            </a:r>
            <a:r>
              <a:rPr lang="it-IT" dirty="0" smtClean="0"/>
              <a:t>: civile e fiscale; gli artt. 2214 e 2217</a:t>
            </a:r>
          </a:p>
          <a:p>
            <a:pPr lvl="1"/>
            <a:r>
              <a:rPr lang="it-IT" dirty="0" smtClean="0"/>
              <a:t>La forma informatica: marcatura temporale e firma digitale, art. 2215 bis</a:t>
            </a:r>
          </a:p>
          <a:p>
            <a:pPr lvl="1"/>
            <a:r>
              <a:rPr lang="it-IT" dirty="0" smtClean="0"/>
              <a:t>Dieci anni: art. 2220;</a:t>
            </a:r>
            <a:endParaRPr lang="it-IT" dirty="0"/>
          </a:p>
          <a:p>
            <a:r>
              <a:rPr lang="it-IT" b="1" dirty="0"/>
              <a:t>Rappresentanza</a:t>
            </a:r>
            <a:r>
              <a:rPr lang="it-IT" dirty="0"/>
              <a:t>: </a:t>
            </a:r>
            <a:r>
              <a:rPr lang="it-IT" dirty="0" smtClean="0"/>
              <a:t>disciplina civilistica artt. 1387 ss. </a:t>
            </a:r>
          </a:p>
          <a:p>
            <a:r>
              <a:rPr lang="it-IT" dirty="0" smtClean="0"/>
              <a:t>La disciplina commerciale: differenze rispetto a quella civile in punto di difetto di poteri e spendita del nome</a:t>
            </a:r>
          </a:p>
          <a:p>
            <a:r>
              <a:rPr lang="it-IT" dirty="0" smtClean="0"/>
              <a:t>institore</a:t>
            </a:r>
            <a:r>
              <a:rPr lang="it-IT" dirty="0"/>
              <a:t>, procuratori, commessi</a:t>
            </a:r>
          </a:p>
          <a:p>
            <a:pPr lvl="1"/>
            <a:r>
              <a:rPr lang="it-IT" dirty="0" smtClean="0"/>
              <a:t>Institore: art. 2204 </a:t>
            </a:r>
            <a:r>
              <a:rPr lang="it-IT" dirty="0" err="1" smtClean="0"/>
              <a:t>Contemplatio</a:t>
            </a:r>
            <a:r>
              <a:rPr lang="it-IT" dirty="0" smtClean="0"/>
              <a:t> </a:t>
            </a:r>
            <a:r>
              <a:rPr lang="it-IT" dirty="0"/>
              <a:t>domini </a:t>
            </a:r>
            <a:r>
              <a:rPr lang="it-IT" dirty="0" smtClean="0"/>
              <a:t>presunta, art. 2208</a:t>
            </a:r>
            <a:endParaRPr lang="it-IT" dirty="0"/>
          </a:p>
          <a:p>
            <a:endParaRPr lang="it-IT" dirty="0"/>
          </a:p>
        </p:txBody>
      </p:sp>
    </p:spTree>
    <p:extLst>
      <p:ext uri="{BB962C8B-B14F-4D97-AF65-F5344CB8AC3E}">
        <p14:creationId xmlns:p14="http://schemas.microsoft.com/office/powerpoint/2010/main" val="39490457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L’azienda e la sua circolazione 1 (139-162)</a:t>
            </a:r>
            <a:endParaRPr lang="it-IT" dirty="0"/>
          </a:p>
        </p:txBody>
      </p:sp>
      <p:sp>
        <p:nvSpPr>
          <p:cNvPr id="3" name="Segnaposto contenuto 2"/>
          <p:cNvSpPr>
            <a:spLocks noGrp="1"/>
          </p:cNvSpPr>
          <p:nvPr>
            <p:ph idx="1"/>
          </p:nvPr>
        </p:nvSpPr>
        <p:spPr/>
        <p:txBody>
          <a:bodyPr>
            <a:normAutofit lnSpcReduction="10000"/>
          </a:bodyPr>
          <a:lstStyle/>
          <a:p>
            <a:r>
              <a:rPr lang="it-IT" dirty="0" smtClean="0"/>
              <a:t>La nozione di azienda, art. 2555</a:t>
            </a:r>
          </a:p>
          <a:p>
            <a:r>
              <a:rPr lang="it-IT" dirty="0" smtClean="0"/>
              <a:t>Atomismo ed universalismo della nozione: beni in senso tecnico art. 810?</a:t>
            </a:r>
          </a:p>
          <a:p>
            <a:r>
              <a:rPr lang="it-IT" dirty="0" smtClean="0"/>
              <a:t>I contratti aventi ad oggetto l’azienda: art. 2558 c.c.</a:t>
            </a:r>
          </a:p>
          <a:p>
            <a:pPr lvl="1"/>
            <a:r>
              <a:rPr lang="it-IT" dirty="0" smtClean="0"/>
              <a:t>La qualificazione: il caso «autosilo Sonnino»</a:t>
            </a:r>
          </a:p>
          <a:p>
            <a:r>
              <a:rPr lang="it-IT" dirty="0" smtClean="0"/>
              <a:t>Il divieto di concorrenza, art. 2557 c.c.</a:t>
            </a:r>
          </a:p>
          <a:p>
            <a:r>
              <a:rPr lang="it-IT" dirty="0" smtClean="0"/>
              <a:t>La successione nei contratti: l’art. 2558 c.c. (e v. art. 1408.2) </a:t>
            </a:r>
          </a:p>
          <a:p>
            <a:endParaRPr lang="it-IT" dirty="0"/>
          </a:p>
        </p:txBody>
      </p:sp>
    </p:spTree>
    <p:extLst>
      <p:ext uri="{BB962C8B-B14F-4D97-AF65-F5344CB8AC3E}">
        <p14:creationId xmlns:p14="http://schemas.microsoft.com/office/powerpoint/2010/main" val="1334651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L’azienda e la sua </a:t>
            </a:r>
            <a:r>
              <a:rPr lang="it-IT" smtClean="0"/>
              <a:t>circolazione 2</a:t>
            </a:r>
            <a:endParaRPr lang="it-IT" dirty="0"/>
          </a:p>
        </p:txBody>
      </p:sp>
      <p:sp>
        <p:nvSpPr>
          <p:cNvPr id="3" name="Segnaposto contenuto 2"/>
          <p:cNvSpPr>
            <a:spLocks noGrp="1"/>
          </p:cNvSpPr>
          <p:nvPr>
            <p:ph idx="1"/>
          </p:nvPr>
        </p:nvSpPr>
        <p:spPr/>
        <p:txBody>
          <a:bodyPr/>
          <a:lstStyle/>
          <a:p>
            <a:endParaRPr lang="it-IT" dirty="0" smtClean="0"/>
          </a:p>
          <a:p>
            <a:r>
              <a:rPr lang="it-IT" dirty="0" smtClean="0"/>
              <a:t>La sorte dei crediti </a:t>
            </a:r>
          </a:p>
          <a:p>
            <a:r>
              <a:rPr lang="it-IT" dirty="0" smtClean="0"/>
              <a:t>La sorte dei debiti (art. 2560)</a:t>
            </a:r>
          </a:p>
          <a:p>
            <a:r>
              <a:rPr lang="it-IT" dirty="0" smtClean="0"/>
              <a:t>Affitto ed usufrutto</a:t>
            </a:r>
            <a:endParaRPr lang="it-IT" dirty="0"/>
          </a:p>
        </p:txBody>
      </p:sp>
    </p:spTree>
    <p:extLst>
      <p:ext uri="{BB962C8B-B14F-4D97-AF65-F5344CB8AC3E}">
        <p14:creationId xmlns:p14="http://schemas.microsoft.com/office/powerpoint/2010/main" val="23158139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Imprese individuali e </a:t>
            </a:r>
            <a:r>
              <a:rPr lang="it-IT" smtClean="0"/>
              <a:t>collettive (329-351)</a:t>
            </a:r>
            <a:endParaRPr lang="it-IT" dirty="0"/>
          </a:p>
        </p:txBody>
      </p:sp>
      <p:sp>
        <p:nvSpPr>
          <p:cNvPr id="3" name="Segnaposto contenuto 2"/>
          <p:cNvSpPr>
            <a:spLocks noGrp="1"/>
          </p:cNvSpPr>
          <p:nvPr>
            <p:ph idx="1"/>
          </p:nvPr>
        </p:nvSpPr>
        <p:spPr/>
        <p:txBody>
          <a:bodyPr>
            <a:normAutofit lnSpcReduction="10000"/>
          </a:bodyPr>
          <a:lstStyle/>
          <a:p>
            <a:r>
              <a:rPr lang="it-IT" dirty="0" smtClean="0"/>
              <a:t>La dicotomia fra impresa individuale e collettiva;</a:t>
            </a:r>
          </a:p>
          <a:p>
            <a:r>
              <a:rPr lang="it-IT" dirty="0" smtClean="0"/>
              <a:t>Dove impresa collettiva può essere società o no: associazioni e fondazioni/consorzi; </a:t>
            </a:r>
          </a:p>
          <a:p>
            <a:r>
              <a:rPr lang="it-IT" dirty="0" smtClean="0"/>
              <a:t>Le figure che esorbitano da questa dicotomia</a:t>
            </a:r>
          </a:p>
          <a:p>
            <a:pPr lvl="1"/>
            <a:r>
              <a:rPr lang="it-IT" dirty="0" smtClean="0"/>
              <a:t>Azienda coniugale </a:t>
            </a:r>
          </a:p>
          <a:p>
            <a:pPr lvl="1"/>
            <a:r>
              <a:rPr lang="it-IT" dirty="0" smtClean="0"/>
              <a:t>Impresa pubblica (</a:t>
            </a:r>
            <a:r>
              <a:rPr lang="it-IT" dirty="0" err="1" smtClean="0"/>
              <a:t>arrt</a:t>
            </a:r>
            <a:r>
              <a:rPr lang="it-IT" dirty="0" smtClean="0"/>
              <a:t>. 2201, 2093 e 2221); il fenomeno della privatizzazione e le società in mano pubblica;</a:t>
            </a:r>
            <a:endParaRPr lang="it-IT" dirty="0"/>
          </a:p>
        </p:txBody>
      </p:sp>
    </p:spTree>
    <p:extLst>
      <p:ext uri="{BB962C8B-B14F-4D97-AF65-F5344CB8AC3E}">
        <p14:creationId xmlns:p14="http://schemas.microsoft.com/office/powerpoint/2010/main" val="6784553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Sei domande </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Possono esserci altre forme collettive </a:t>
            </a:r>
            <a:r>
              <a:rPr lang="it-IT" b="1" dirty="0" smtClean="0"/>
              <a:t>atipiche</a:t>
            </a:r>
            <a:r>
              <a:rPr lang="it-IT" dirty="0" smtClean="0"/>
              <a:t> di esercizio dell’impresa?</a:t>
            </a:r>
          </a:p>
          <a:p>
            <a:pPr lvl="1"/>
            <a:r>
              <a:rPr lang="it-IT" dirty="0" smtClean="0"/>
              <a:t>Contratti … con comunione di scopo, associativi;</a:t>
            </a:r>
          </a:p>
          <a:p>
            <a:pPr lvl="1"/>
            <a:r>
              <a:rPr lang="it-IT" dirty="0" smtClean="0"/>
              <a:t>Il limite dell’art. 1372</a:t>
            </a:r>
          </a:p>
          <a:p>
            <a:pPr lvl="1"/>
            <a:r>
              <a:rPr lang="it-IT" dirty="0" smtClean="0"/>
              <a:t>Il caso </a:t>
            </a:r>
            <a:r>
              <a:rPr lang="it-IT" dirty="0" err="1" smtClean="0"/>
              <a:t>Sacop</a:t>
            </a:r>
            <a:r>
              <a:rPr lang="it-IT" dirty="0" smtClean="0"/>
              <a:t>/Manfredi Cass. 1985</a:t>
            </a:r>
          </a:p>
          <a:p>
            <a:r>
              <a:rPr lang="it-IT" dirty="0" smtClean="0"/>
              <a:t>Come distinguere fra i diversi tipi di impresa collettiva?</a:t>
            </a:r>
          </a:p>
          <a:p>
            <a:pPr lvl="1"/>
            <a:r>
              <a:rPr lang="it-IT" dirty="0" smtClean="0"/>
              <a:t>Gli elementi costitutivi dell’art. 2247 c.c. </a:t>
            </a:r>
          </a:p>
          <a:p>
            <a:pPr lvl="1"/>
            <a:r>
              <a:rPr lang="it-IT" dirty="0"/>
              <a:t>Distinzione fra i. Società e ii. Associazioni </a:t>
            </a:r>
            <a:r>
              <a:rPr lang="it-IT" dirty="0" smtClean="0"/>
              <a:t>fondazioni; </a:t>
            </a:r>
            <a:r>
              <a:rPr lang="it-IT" dirty="0"/>
              <a:t>e </a:t>
            </a:r>
            <a:r>
              <a:rPr lang="it-IT" dirty="0" smtClean="0"/>
              <a:t>iii. Cooperative e Consorzi </a:t>
            </a:r>
          </a:p>
          <a:p>
            <a:pPr lvl="1"/>
            <a:r>
              <a:rPr lang="it-IT" dirty="0"/>
              <a:t>Scopo di lucro </a:t>
            </a:r>
            <a:r>
              <a:rPr lang="it-IT" dirty="0" smtClean="0"/>
              <a:t>in capo a ente; oppure  direttamente in capo ai membri; oppure scopo ideale</a:t>
            </a:r>
          </a:p>
          <a:p>
            <a:pPr lvl="1"/>
            <a:r>
              <a:rPr lang="it-IT" dirty="0" smtClean="0"/>
              <a:t>Attività commerciale accessoria di associazioni e fondazioni</a:t>
            </a:r>
          </a:p>
          <a:p>
            <a:endParaRPr lang="it-IT" dirty="0" smtClean="0"/>
          </a:p>
        </p:txBody>
      </p:sp>
    </p:spTree>
    <p:extLst>
      <p:ext uri="{BB962C8B-B14F-4D97-AF65-F5344CB8AC3E}">
        <p14:creationId xmlns:p14="http://schemas.microsoft.com/office/powerpoint/2010/main" val="11094940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Sei domande</a:t>
            </a:r>
          </a:p>
        </p:txBody>
      </p:sp>
      <p:sp>
        <p:nvSpPr>
          <p:cNvPr id="3" name="Segnaposto contenuto 2"/>
          <p:cNvSpPr>
            <a:spLocks noGrp="1"/>
          </p:cNvSpPr>
          <p:nvPr>
            <p:ph idx="1"/>
          </p:nvPr>
        </p:nvSpPr>
        <p:spPr/>
        <p:txBody>
          <a:bodyPr>
            <a:normAutofit fontScale="85000" lnSpcReduction="10000"/>
          </a:bodyPr>
          <a:lstStyle/>
          <a:p>
            <a:pPr lvl="1"/>
            <a:r>
              <a:rPr lang="it-IT" dirty="0" smtClean="0"/>
              <a:t>Intermezzo sull’impresa sociale: d. lgs. 112/2017: i. beni e servizi «di utilità sociale»; ii. non nuovo tipo di ente; iii. responsabilità limitata per patrimonio &gt; 20 k.; iv. Il 50% degli utili è distribuibile</a:t>
            </a:r>
          </a:p>
          <a:p>
            <a:r>
              <a:rPr lang="it-IT" dirty="0" smtClean="0"/>
              <a:t>Come </a:t>
            </a:r>
            <a:r>
              <a:rPr lang="it-IT" dirty="0"/>
              <a:t>facciamo a distinguere fra i diversi tipi di società</a:t>
            </a:r>
            <a:r>
              <a:rPr lang="it-IT" dirty="0" smtClean="0"/>
              <a:t>? </a:t>
            </a:r>
            <a:endParaRPr lang="it-IT" dirty="0"/>
          </a:p>
          <a:p>
            <a:pPr lvl="1"/>
            <a:r>
              <a:rPr lang="it-IT" dirty="0" smtClean="0"/>
              <a:t>Art. 2249 c.c. in deroga all’art. 1322 c.c.: tipicità </a:t>
            </a:r>
          </a:p>
          <a:p>
            <a:r>
              <a:rPr lang="it-IT" dirty="0" smtClean="0"/>
              <a:t>Possiamo </a:t>
            </a:r>
            <a:r>
              <a:rPr lang="it-IT" dirty="0"/>
              <a:t>avere società senza impresa</a:t>
            </a:r>
            <a:r>
              <a:rPr lang="it-IT" dirty="0" smtClean="0"/>
              <a:t>?</a:t>
            </a:r>
          </a:p>
          <a:p>
            <a:pPr lvl="1"/>
            <a:r>
              <a:rPr lang="it-IT" dirty="0" smtClean="0"/>
              <a:t>Società occasionale (e professionale?)</a:t>
            </a:r>
            <a:endParaRPr lang="it-IT" dirty="0"/>
          </a:p>
          <a:p>
            <a:r>
              <a:rPr lang="it-IT" dirty="0"/>
              <a:t>Possiamo avere società senza contratto?</a:t>
            </a:r>
          </a:p>
          <a:p>
            <a:r>
              <a:rPr lang="it-IT" dirty="0"/>
              <a:t>Che rapporto c’è fra società e comunione</a:t>
            </a:r>
            <a:r>
              <a:rPr lang="it-IT" dirty="0" smtClean="0"/>
              <a:t>? L’art. 2248 c.c.</a:t>
            </a:r>
            <a:endParaRPr lang="it-IT" dirty="0"/>
          </a:p>
          <a:p>
            <a:endParaRPr lang="it-IT" dirty="0"/>
          </a:p>
        </p:txBody>
      </p:sp>
    </p:spTree>
    <p:extLst>
      <p:ext uri="{BB962C8B-B14F-4D97-AF65-F5344CB8AC3E}">
        <p14:creationId xmlns:p14="http://schemas.microsoft.com/office/powerpoint/2010/main" val="6060904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GEIE, ATI, Reti di imprese (344-351)</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GEIE – imprese di altri Stati membri; funzione </a:t>
            </a:r>
            <a:r>
              <a:rPr lang="it-IT" smtClean="0"/>
              <a:t>necessariamente ausiliaria</a:t>
            </a:r>
            <a:endParaRPr lang="it-IT" dirty="0" smtClean="0"/>
          </a:p>
          <a:p>
            <a:r>
              <a:rPr lang="it-IT" dirty="0" smtClean="0"/>
              <a:t>ATI: </a:t>
            </a:r>
            <a:r>
              <a:rPr lang="it-IT" i="1" dirty="0" err="1" smtClean="0"/>
              <a:t>unius</a:t>
            </a:r>
            <a:r>
              <a:rPr lang="it-IT" i="1" dirty="0" smtClean="0"/>
              <a:t> </a:t>
            </a:r>
            <a:r>
              <a:rPr lang="it-IT" i="1" dirty="0" err="1" smtClean="0"/>
              <a:t>negotiationis</a:t>
            </a:r>
            <a:endParaRPr lang="it-IT" i="1" dirty="0" smtClean="0"/>
          </a:p>
          <a:p>
            <a:r>
              <a:rPr lang="it-IT" dirty="0" smtClean="0"/>
              <a:t>Rete</a:t>
            </a:r>
            <a:r>
              <a:rPr lang="it-IT" dirty="0"/>
              <a:t> l. n. 33/09 (d.l. 5/09) ritoccato con l. 122/10 e 134 e 221/12 </a:t>
            </a:r>
            <a:endParaRPr lang="it-IT" dirty="0" smtClean="0"/>
          </a:p>
          <a:p>
            <a:r>
              <a:rPr lang="it-IT" dirty="0" smtClean="0"/>
              <a:t>Rete contratto Definizione</a:t>
            </a:r>
            <a:r>
              <a:rPr lang="it-IT" dirty="0"/>
              <a:t>, art. 4</a:t>
            </a:r>
            <a:r>
              <a:rPr lang="it-IT" i="1" dirty="0"/>
              <a:t>ter </a:t>
            </a:r>
            <a:r>
              <a:rPr lang="it-IT" dirty="0"/>
              <a:t>programma mirante a i. collaborare ii. scambio informazioni; e iii. esercizio in comune di una o più attività. Affinità con consorzio; salvo la presenza del programma, in più, e la non necessità dell’organizzazione comune</a:t>
            </a:r>
            <a:endParaRPr lang="it-IT" dirty="0" smtClean="0"/>
          </a:p>
          <a:p>
            <a:r>
              <a:rPr lang="it-IT" dirty="0" smtClean="0"/>
              <a:t>Rete soggetto </a:t>
            </a:r>
            <a:r>
              <a:rPr lang="it-IT" i="1" dirty="0"/>
              <a:t>Le reti con attività esterna</a:t>
            </a:r>
            <a:r>
              <a:rPr lang="it-IT" dirty="0"/>
              <a:t>, iscrizione nella sezione ordinaria del registro delle imprese, art. 3.4</a:t>
            </a:r>
            <a:r>
              <a:rPr lang="it-IT" i="1" dirty="0"/>
              <a:t>quater </a:t>
            </a:r>
            <a:r>
              <a:rPr lang="it-IT" dirty="0"/>
              <a:t>Andiamo alla lett. e) dell’art. 3.4.</a:t>
            </a:r>
            <a:r>
              <a:rPr lang="it-IT" i="1" dirty="0"/>
              <a:t>ter</a:t>
            </a:r>
            <a:r>
              <a:rPr lang="it-IT" dirty="0"/>
              <a:t>: organo comune</a:t>
            </a:r>
          </a:p>
        </p:txBody>
      </p:sp>
    </p:spTree>
    <p:extLst>
      <p:ext uri="{BB962C8B-B14F-4D97-AF65-F5344CB8AC3E}">
        <p14:creationId xmlns:p14="http://schemas.microsoft.com/office/powerpoint/2010/main" val="105353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Introduzione 2</a:t>
            </a:r>
            <a:endParaRPr lang="it-IT" dirty="0"/>
          </a:p>
        </p:txBody>
      </p:sp>
      <p:sp>
        <p:nvSpPr>
          <p:cNvPr id="3" name="Segnaposto contenuto 2"/>
          <p:cNvSpPr>
            <a:spLocks noGrp="1"/>
          </p:cNvSpPr>
          <p:nvPr>
            <p:ph idx="1"/>
          </p:nvPr>
        </p:nvSpPr>
        <p:spPr/>
        <p:txBody>
          <a:bodyPr>
            <a:normAutofit fontScale="92500" lnSpcReduction="20000"/>
          </a:bodyPr>
          <a:lstStyle/>
          <a:p>
            <a:r>
              <a:rPr lang="it-IT" b="1" dirty="0"/>
              <a:t>CHE COSA comprende il diritto commerciale?</a:t>
            </a:r>
          </a:p>
          <a:p>
            <a:pPr marL="0" indent="0">
              <a:buNone/>
            </a:pPr>
            <a:r>
              <a:rPr lang="it-IT" b="1" dirty="0"/>
              <a:t> </a:t>
            </a:r>
          </a:p>
          <a:p>
            <a:pPr lvl="0"/>
            <a:r>
              <a:rPr lang="it-IT" b="1" dirty="0"/>
              <a:t>impresa;</a:t>
            </a:r>
          </a:p>
          <a:p>
            <a:pPr lvl="0"/>
            <a:r>
              <a:rPr lang="it-IT" b="1" dirty="0"/>
              <a:t>azienda; </a:t>
            </a:r>
          </a:p>
          <a:p>
            <a:pPr lvl="0"/>
            <a:r>
              <a:rPr lang="it-IT" dirty="0"/>
              <a:t>proprietà intellettuale;</a:t>
            </a:r>
          </a:p>
          <a:p>
            <a:pPr lvl="0"/>
            <a:r>
              <a:rPr lang="it-IT" b="1" dirty="0"/>
              <a:t>società;</a:t>
            </a:r>
          </a:p>
          <a:p>
            <a:pPr lvl="0"/>
            <a:r>
              <a:rPr lang="it-IT" dirty="0"/>
              <a:t>contratti;</a:t>
            </a:r>
          </a:p>
          <a:p>
            <a:pPr lvl="0"/>
            <a:r>
              <a:rPr lang="it-IT" dirty="0"/>
              <a:t>titoli di credito;</a:t>
            </a:r>
          </a:p>
          <a:p>
            <a:pPr lvl="0"/>
            <a:r>
              <a:rPr lang="it-IT" dirty="0" smtClean="0"/>
              <a:t>Fallimento – ma noi trattiamo solo i temi in grassetto</a:t>
            </a:r>
            <a:endParaRPr lang="it-IT" dirty="0"/>
          </a:p>
          <a:p>
            <a:endParaRPr lang="it-IT" b="1" dirty="0"/>
          </a:p>
        </p:txBody>
      </p:sp>
    </p:spTree>
    <p:extLst>
      <p:ext uri="{BB962C8B-B14F-4D97-AF65-F5344CB8AC3E}">
        <p14:creationId xmlns:p14="http://schemas.microsoft.com/office/powerpoint/2010/main" val="30835323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società (329-343)</a:t>
            </a:r>
            <a:endParaRPr lang="it-IT" dirty="0"/>
          </a:p>
        </p:txBody>
      </p:sp>
      <p:sp>
        <p:nvSpPr>
          <p:cNvPr id="3" name="Segnaposto contenuto 2"/>
          <p:cNvSpPr>
            <a:spLocks noGrp="1"/>
          </p:cNvSpPr>
          <p:nvPr>
            <p:ph idx="1"/>
          </p:nvPr>
        </p:nvSpPr>
        <p:spPr/>
        <p:txBody>
          <a:bodyPr>
            <a:normAutofit fontScale="92500" lnSpcReduction="10000"/>
          </a:bodyPr>
          <a:lstStyle/>
          <a:p>
            <a:endParaRPr lang="it-IT" dirty="0" smtClean="0"/>
          </a:p>
          <a:p>
            <a:r>
              <a:rPr lang="it-IT" dirty="0" smtClean="0"/>
              <a:t>Società come contratto (art. 2247 c.c.) e come organizzazione</a:t>
            </a:r>
          </a:p>
          <a:p>
            <a:r>
              <a:rPr lang="it-IT" dirty="0" smtClean="0"/>
              <a:t>Contratto plurilaterale con comunione di scopo; più specificamente associativo; Autonomia ed eteronomia</a:t>
            </a:r>
          </a:p>
          <a:p>
            <a:r>
              <a:rPr lang="it-IT" dirty="0" smtClean="0"/>
              <a:t>I conferimenti</a:t>
            </a:r>
          </a:p>
          <a:p>
            <a:r>
              <a:rPr lang="it-IT" dirty="0" smtClean="0"/>
              <a:t>L’esercizio in comune</a:t>
            </a:r>
          </a:p>
          <a:p>
            <a:r>
              <a:rPr lang="it-IT" dirty="0" smtClean="0"/>
              <a:t>Lo scopo</a:t>
            </a:r>
          </a:p>
          <a:p>
            <a:endParaRPr lang="it-IT" dirty="0"/>
          </a:p>
        </p:txBody>
      </p:sp>
    </p:spTree>
    <p:extLst>
      <p:ext uri="{BB962C8B-B14F-4D97-AF65-F5344CB8AC3E}">
        <p14:creationId xmlns:p14="http://schemas.microsoft.com/office/powerpoint/2010/main" val="6846381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società </a:t>
            </a:r>
            <a:r>
              <a:rPr lang="it-IT" dirty="0" smtClean="0"/>
              <a:t>(329-343)</a:t>
            </a:r>
            <a:endParaRPr lang="it-IT" dirty="0"/>
          </a:p>
        </p:txBody>
      </p:sp>
      <p:sp>
        <p:nvSpPr>
          <p:cNvPr id="3" name="Segnaposto contenuto 2"/>
          <p:cNvSpPr>
            <a:spLocks noGrp="1"/>
          </p:cNvSpPr>
          <p:nvPr>
            <p:ph idx="1"/>
          </p:nvPr>
        </p:nvSpPr>
        <p:spPr/>
        <p:txBody>
          <a:bodyPr/>
          <a:lstStyle/>
          <a:p>
            <a:r>
              <a:rPr lang="it-IT" dirty="0" smtClean="0"/>
              <a:t>Alcune distinzioni e richiami</a:t>
            </a:r>
          </a:p>
          <a:p>
            <a:r>
              <a:rPr lang="it-IT" dirty="0" smtClean="0"/>
              <a:t>Società ed impresa: </a:t>
            </a:r>
          </a:p>
          <a:p>
            <a:pPr lvl="1"/>
            <a:r>
              <a:rPr lang="it-IT" dirty="0" smtClean="0"/>
              <a:t>le società occasionali</a:t>
            </a:r>
          </a:p>
          <a:p>
            <a:pPr lvl="1"/>
            <a:r>
              <a:rPr lang="it-IT" dirty="0" smtClean="0"/>
              <a:t>Società fra professionisti</a:t>
            </a:r>
          </a:p>
          <a:p>
            <a:r>
              <a:rPr lang="it-IT" dirty="0" smtClean="0"/>
              <a:t>Tipicità</a:t>
            </a:r>
          </a:p>
          <a:p>
            <a:r>
              <a:rPr lang="it-IT" dirty="0" smtClean="0"/>
              <a:t>Società </a:t>
            </a:r>
            <a:r>
              <a:rPr lang="it-IT" dirty="0"/>
              <a:t>e comunione:</a:t>
            </a:r>
          </a:p>
          <a:p>
            <a:pPr lvl="1"/>
            <a:r>
              <a:rPr lang="it-IT" dirty="0" smtClean="0"/>
              <a:t>L’azienda coniugale;</a:t>
            </a:r>
          </a:p>
          <a:p>
            <a:pPr lvl="1"/>
            <a:r>
              <a:rPr lang="it-IT" dirty="0" smtClean="0"/>
              <a:t>La c.d. comunione di impresa</a:t>
            </a:r>
            <a:endParaRPr lang="it-IT" dirty="0"/>
          </a:p>
        </p:txBody>
      </p:sp>
    </p:spTree>
    <p:extLst>
      <p:ext uri="{BB962C8B-B14F-4D97-AF65-F5344CB8AC3E}">
        <p14:creationId xmlns:p14="http://schemas.microsoft.com/office/powerpoint/2010/main" val="42222392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società </a:t>
            </a:r>
            <a:r>
              <a:rPr lang="it-IT" dirty="0" smtClean="0"/>
              <a:t>(342)</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Società di persone</a:t>
            </a:r>
          </a:p>
          <a:p>
            <a:r>
              <a:rPr lang="it-IT" dirty="0" smtClean="0"/>
              <a:t>Società di capitali </a:t>
            </a:r>
          </a:p>
          <a:p>
            <a:r>
              <a:rPr lang="it-IT" dirty="0" smtClean="0"/>
              <a:t>Le basi della distinzione:</a:t>
            </a:r>
          </a:p>
          <a:p>
            <a:r>
              <a:rPr lang="it-IT" dirty="0" smtClean="0"/>
              <a:t>Non</a:t>
            </a:r>
          </a:p>
          <a:p>
            <a:pPr lvl="1"/>
            <a:r>
              <a:rPr lang="it-IT" dirty="0" smtClean="0"/>
              <a:t>Regime di responsabilità;</a:t>
            </a:r>
          </a:p>
          <a:p>
            <a:pPr lvl="1"/>
            <a:r>
              <a:rPr lang="it-IT" dirty="0" smtClean="0"/>
              <a:t>Identificazione fra soci ed amm ri </a:t>
            </a:r>
          </a:p>
          <a:p>
            <a:pPr lvl="1"/>
            <a:r>
              <a:rPr lang="it-IT" dirty="0" smtClean="0"/>
              <a:t>Trasferibilità delle partecipazioni (accordo con i soci; oppure solo con il </a:t>
            </a:r>
            <a:r>
              <a:rPr lang="it-IT" smtClean="0"/>
              <a:t>terzo acquirente)</a:t>
            </a:r>
            <a:endParaRPr lang="it-IT" dirty="0" smtClean="0"/>
          </a:p>
          <a:p>
            <a:pPr lvl="1"/>
            <a:r>
              <a:rPr lang="it-IT" dirty="0" smtClean="0"/>
              <a:t>Personalità giuridica (art. 2331 c.c.; ma diritto europeo)</a:t>
            </a:r>
          </a:p>
          <a:p>
            <a:r>
              <a:rPr lang="it-IT" dirty="0" smtClean="0"/>
              <a:t>Ma rapporto fra contratto ed organizzazione, autonomia ed eteronomia, 2377.1 (anche questo solo tendenziale)</a:t>
            </a:r>
            <a:endParaRPr lang="it-IT" dirty="0"/>
          </a:p>
        </p:txBody>
      </p:sp>
    </p:spTree>
    <p:extLst>
      <p:ext uri="{BB962C8B-B14F-4D97-AF65-F5344CB8AC3E}">
        <p14:creationId xmlns:p14="http://schemas.microsoft.com/office/powerpoint/2010/main" val="1015081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società </a:t>
            </a:r>
            <a:r>
              <a:rPr lang="it-IT" dirty="0" smtClean="0"/>
              <a:t>(329-343)</a:t>
            </a:r>
            <a:endParaRPr lang="it-IT" dirty="0"/>
          </a:p>
        </p:txBody>
      </p:sp>
      <p:sp>
        <p:nvSpPr>
          <p:cNvPr id="3" name="Segnaposto contenuto 2"/>
          <p:cNvSpPr>
            <a:spLocks noGrp="1"/>
          </p:cNvSpPr>
          <p:nvPr>
            <p:ph idx="1"/>
          </p:nvPr>
        </p:nvSpPr>
        <p:spPr/>
        <p:txBody>
          <a:bodyPr/>
          <a:lstStyle/>
          <a:p>
            <a:r>
              <a:rPr lang="it-IT" dirty="0" smtClean="0"/>
              <a:t>Qualche dato statistico</a:t>
            </a:r>
          </a:p>
          <a:p>
            <a:pPr marL="457200" lvl="1" indent="0">
              <a:buNone/>
            </a:pPr>
            <a:r>
              <a:rPr lang="it-IT" dirty="0"/>
              <a:t> </a:t>
            </a:r>
            <a:r>
              <a:rPr lang="it-IT" dirty="0" smtClean="0"/>
              <a:t>            2005                         2013                2018</a:t>
            </a:r>
          </a:p>
          <a:p>
            <a:r>
              <a:rPr lang="it-IT" dirty="0" smtClean="0"/>
              <a:t>S.p.a.       61                        48                38.372 </a:t>
            </a:r>
          </a:p>
          <a:p>
            <a:pPr lvl="8"/>
            <a:r>
              <a:rPr lang="it-IT" dirty="0" smtClean="0"/>
              <a:t>Quotate 300 monistico 129 dualistico 84</a:t>
            </a:r>
          </a:p>
          <a:p>
            <a:r>
              <a:rPr lang="it-IT" dirty="0" smtClean="0"/>
              <a:t>S.r.l.       1.046                    1.357		1.669</a:t>
            </a:r>
          </a:p>
          <a:p>
            <a:r>
              <a:rPr lang="it-IT" dirty="0" smtClean="0"/>
              <a:t>S.n.c.        646                       540            445</a:t>
            </a:r>
          </a:p>
          <a:p>
            <a:r>
              <a:rPr lang="it-IT" dirty="0" smtClean="0"/>
              <a:t>S.a.s.         512                       504            452</a:t>
            </a:r>
          </a:p>
        </p:txBody>
      </p:sp>
    </p:spTree>
    <p:extLst>
      <p:ext uri="{BB962C8B-B14F-4D97-AF65-F5344CB8AC3E}">
        <p14:creationId xmlns:p14="http://schemas.microsoft.com/office/powerpoint/2010/main" val="26003694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società </a:t>
            </a:r>
            <a:endParaRPr lang="it-IT" dirty="0"/>
          </a:p>
        </p:txBody>
      </p:sp>
      <p:sp>
        <p:nvSpPr>
          <p:cNvPr id="3" name="Segnaposto contenuto 2"/>
          <p:cNvSpPr>
            <a:spLocks noGrp="1"/>
          </p:cNvSpPr>
          <p:nvPr>
            <p:ph idx="1"/>
          </p:nvPr>
        </p:nvSpPr>
        <p:spPr/>
        <p:txBody>
          <a:bodyPr/>
          <a:lstStyle/>
          <a:p>
            <a:r>
              <a:rPr lang="it-IT" dirty="0" smtClean="0"/>
              <a:t>Cooperative 139 k.</a:t>
            </a:r>
          </a:p>
          <a:p>
            <a:r>
              <a:rPr lang="it-IT" dirty="0" smtClean="0"/>
              <a:t>Ass ni iscritte registro 26 k.</a:t>
            </a:r>
          </a:p>
          <a:p>
            <a:r>
              <a:rPr lang="it-IT" dirty="0" err="1" smtClean="0"/>
              <a:t>Fond</a:t>
            </a:r>
            <a:r>
              <a:rPr lang="it-IT" dirty="0" smtClean="0"/>
              <a:t>. Iscritte   2,974 k.</a:t>
            </a:r>
          </a:p>
          <a:p>
            <a:r>
              <a:rPr lang="it-IT" dirty="0" err="1" smtClean="0"/>
              <a:t>S.a.p.a</a:t>
            </a:r>
            <a:r>
              <a:rPr lang="it-IT" dirty="0" smtClean="0"/>
              <a:t>. 133</a:t>
            </a:r>
          </a:p>
          <a:p>
            <a:r>
              <a:rPr lang="it-IT" dirty="0" smtClean="0"/>
              <a:t>S.s. 89 k. di cui 54 «di valorizzazione </a:t>
            </a:r>
            <a:r>
              <a:rPr lang="it-IT" smtClean="0"/>
              <a:t>del patrimonio»</a:t>
            </a:r>
            <a:endParaRPr lang="it-IT"/>
          </a:p>
        </p:txBody>
      </p:sp>
    </p:spTree>
    <p:extLst>
      <p:ext uri="{BB962C8B-B14F-4D97-AF65-F5344CB8AC3E}">
        <p14:creationId xmlns:p14="http://schemas.microsoft.com/office/powerpoint/2010/main" val="22633563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La società semplice (353-380)</a:t>
            </a:r>
            <a:endParaRPr lang="it-IT" dirty="0"/>
          </a:p>
        </p:txBody>
      </p:sp>
      <p:sp>
        <p:nvSpPr>
          <p:cNvPr id="3" name="Segnaposto contenuto 2"/>
          <p:cNvSpPr>
            <a:spLocks noGrp="1"/>
          </p:cNvSpPr>
          <p:nvPr>
            <p:ph idx="1"/>
          </p:nvPr>
        </p:nvSpPr>
        <p:spPr/>
        <p:txBody>
          <a:bodyPr>
            <a:normAutofit lnSpcReduction="10000"/>
          </a:bodyPr>
          <a:lstStyle/>
          <a:p>
            <a:r>
              <a:rPr lang="it-IT" b="1" dirty="0" smtClean="0"/>
              <a:t>1. GENERALITA</a:t>
            </a:r>
            <a:r>
              <a:rPr lang="it-IT" b="1" dirty="0"/>
              <a:t>’ – COSTITUZIONE </a:t>
            </a:r>
            <a:endParaRPr lang="it-IT" dirty="0"/>
          </a:p>
          <a:p>
            <a:r>
              <a:rPr lang="it-IT" b="1" dirty="0"/>
              <a:t>2. CONFERIMENTI, CAPITALE E PATRIMONIO</a:t>
            </a:r>
            <a:endParaRPr lang="it-IT" dirty="0"/>
          </a:p>
          <a:p>
            <a:r>
              <a:rPr lang="it-IT" b="1" dirty="0"/>
              <a:t>3. IL REGIME DI RESPONSABILITA’ </a:t>
            </a:r>
            <a:endParaRPr lang="it-IT" dirty="0"/>
          </a:p>
          <a:p>
            <a:r>
              <a:rPr lang="it-IT" b="1" cap="small" dirty="0"/>
              <a:t>4. AMMINISTRAZIONE</a:t>
            </a:r>
            <a:endParaRPr lang="it-IT" dirty="0"/>
          </a:p>
          <a:p>
            <a:r>
              <a:rPr lang="it-IT" b="1" dirty="0"/>
              <a:t>5. FORMAZIONE DELLA VOLONTA’ SOCIALE</a:t>
            </a:r>
            <a:endParaRPr lang="it-IT" dirty="0"/>
          </a:p>
          <a:p>
            <a:r>
              <a:rPr lang="it-IT" b="1" dirty="0"/>
              <a:t>6. RAPPRESENTANZA</a:t>
            </a:r>
            <a:endParaRPr lang="it-IT" dirty="0"/>
          </a:p>
          <a:p>
            <a:r>
              <a:rPr lang="it-IT" b="1" dirty="0"/>
              <a:t>7. LO SCIOGLIMENTO DEL VINCOLO SOCIALE</a:t>
            </a:r>
            <a:endParaRPr lang="it-IT" dirty="0"/>
          </a:p>
          <a:p>
            <a:r>
              <a:rPr lang="it-IT" b="1" dirty="0"/>
              <a:t>8. LO SCIOGLIMENTO E LA LIQUIDAZIONE</a:t>
            </a:r>
            <a:endParaRPr lang="it-IT" dirty="0"/>
          </a:p>
          <a:p>
            <a:endParaRPr lang="it-IT" dirty="0"/>
          </a:p>
        </p:txBody>
      </p:sp>
    </p:spTree>
    <p:extLst>
      <p:ext uri="{BB962C8B-B14F-4D97-AF65-F5344CB8AC3E}">
        <p14:creationId xmlns:p14="http://schemas.microsoft.com/office/powerpoint/2010/main" val="25848359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società semplice </a:t>
            </a:r>
            <a:endParaRPr lang="it-IT" dirty="0"/>
          </a:p>
        </p:txBody>
      </p:sp>
      <p:sp>
        <p:nvSpPr>
          <p:cNvPr id="3" name="Segnaposto contenuto 2"/>
          <p:cNvSpPr>
            <a:spLocks noGrp="1"/>
          </p:cNvSpPr>
          <p:nvPr>
            <p:ph idx="1"/>
          </p:nvPr>
        </p:nvSpPr>
        <p:spPr/>
        <p:txBody>
          <a:bodyPr/>
          <a:lstStyle/>
          <a:p>
            <a:r>
              <a:rPr lang="it-IT" dirty="0" smtClean="0"/>
              <a:t>Società semplice come prototipo</a:t>
            </a:r>
          </a:p>
          <a:p>
            <a:r>
              <a:rPr lang="it-IT" dirty="0" smtClean="0"/>
              <a:t>Il </a:t>
            </a:r>
            <a:r>
              <a:rPr lang="it-IT" b="1" dirty="0" smtClean="0"/>
              <a:t>contratto</a:t>
            </a:r>
            <a:r>
              <a:rPr lang="it-IT" dirty="0" smtClean="0"/>
              <a:t>:</a:t>
            </a:r>
          </a:p>
          <a:p>
            <a:pPr lvl="1"/>
            <a:r>
              <a:rPr lang="it-IT" dirty="0" smtClean="0"/>
              <a:t>La forma, art. 2251 c.c.</a:t>
            </a:r>
          </a:p>
          <a:p>
            <a:pPr lvl="1"/>
            <a:r>
              <a:rPr lang="it-IT" dirty="0" smtClean="0"/>
              <a:t>Collegamento con art. 1350, nn. 1 e 9</a:t>
            </a:r>
          </a:p>
          <a:p>
            <a:r>
              <a:rPr lang="it-IT" dirty="0" smtClean="0"/>
              <a:t>Società di fatto;</a:t>
            </a:r>
          </a:p>
          <a:p>
            <a:r>
              <a:rPr lang="it-IT" dirty="0" smtClean="0"/>
              <a:t>Società occulta (v. prima)</a:t>
            </a:r>
          </a:p>
          <a:p>
            <a:r>
              <a:rPr lang="it-IT" dirty="0" smtClean="0"/>
              <a:t>Società apparente</a:t>
            </a:r>
            <a:endParaRPr lang="it-IT" dirty="0"/>
          </a:p>
        </p:txBody>
      </p:sp>
    </p:spTree>
    <p:extLst>
      <p:ext uri="{BB962C8B-B14F-4D97-AF65-F5344CB8AC3E}">
        <p14:creationId xmlns:p14="http://schemas.microsoft.com/office/powerpoint/2010/main" val="34331556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società semplice</a:t>
            </a:r>
          </a:p>
        </p:txBody>
      </p:sp>
      <p:sp>
        <p:nvSpPr>
          <p:cNvPr id="3" name="Segnaposto contenuto 2"/>
          <p:cNvSpPr>
            <a:spLocks noGrp="1"/>
          </p:cNvSpPr>
          <p:nvPr>
            <p:ph idx="1"/>
          </p:nvPr>
        </p:nvSpPr>
        <p:spPr/>
        <p:txBody>
          <a:bodyPr/>
          <a:lstStyle/>
          <a:p>
            <a:r>
              <a:rPr lang="it-IT" dirty="0" smtClean="0"/>
              <a:t>La società di capitali socia di società di persone: superamento di </a:t>
            </a:r>
            <a:r>
              <a:rPr lang="it-IT" dirty="0" err="1" smtClean="0"/>
              <a:t>Supertravet</a:t>
            </a:r>
            <a:r>
              <a:rPr lang="it-IT" dirty="0" smtClean="0"/>
              <a:t> (art. 2361.2 c.c.)</a:t>
            </a:r>
          </a:p>
          <a:p>
            <a:r>
              <a:rPr lang="it-IT" dirty="0" smtClean="0"/>
              <a:t>La modifica del contratto: art. 2252 ma per trasformazione art. 2500 ter </a:t>
            </a:r>
          </a:p>
          <a:p>
            <a:r>
              <a:rPr lang="it-IT" dirty="0" smtClean="0"/>
              <a:t>L’invalidità del contratto sociale </a:t>
            </a:r>
          </a:p>
          <a:p>
            <a:endParaRPr lang="it-IT" dirty="0"/>
          </a:p>
        </p:txBody>
      </p:sp>
    </p:spTree>
    <p:extLst>
      <p:ext uri="{BB962C8B-B14F-4D97-AF65-F5344CB8AC3E}">
        <p14:creationId xmlns:p14="http://schemas.microsoft.com/office/powerpoint/2010/main" val="11891905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società semplice. I conferimenti</a:t>
            </a:r>
            <a:endParaRPr lang="it-IT" dirty="0"/>
          </a:p>
        </p:txBody>
      </p:sp>
      <p:sp>
        <p:nvSpPr>
          <p:cNvPr id="3" name="Segnaposto contenuto 2"/>
          <p:cNvSpPr>
            <a:spLocks noGrp="1"/>
          </p:cNvSpPr>
          <p:nvPr>
            <p:ph idx="1"/>
          </p:nvPr>
        </p:nvSpPr>
        <p:spPr/>
        <p:txBody>
          <a:bodyPr>
            <a:normAutofit fontScale="92500" lnSpcReduction="10000"/>
          </a:bodyPr>
          <a:lstStyle/>
          <a:p>
            <a:r>
              <a:rPr lang="it-IT" dirty="0"/>
              <a:t>I </a:t>
            </a:r>
            <a:r>
              <a:rPr lang="it-IT" b="1" dirty="0"/>
              <a:t>conferimenti</a:t>
            </a:r>
            <a:r>
              <a:rPr lang="it-IT" dirty="0"/>
              <a:t>: </a:t>
            </a:r>
          </a:p>
          <a:p>
            <a:pPr lvl="1"/>
            <a:r>
              <a:rPr lang="it-IT" dirty="0"/>
              <a:t>art. 2253.1 pattuizione espressa</a:t>
            </a:r>
          </a:p>
          <a:p>
            <a:pPr lvl="1"/>
            <a:r>
              <a:rPr lang="it-IT" dirty="0"/>
              <a:t>Art. 2253.2 per </a:t>
            </a:r>
            <a:r>
              <a:rPr lang="it-IT" dirty="0" err="1"/>
              <a:t>relationem</a:t>
            </a:r>
            <a:r>
              <a:rPr lang="it-IT" dirty="0"/>
              <a:t> </a:t>
            </a:r>
          </a:p>
          <a:p>
            <a:r>
              <a:rPr lang="it-IT" dirty="0" smtClean="0"/>
              <a:t>Capitale e patrimonio</a:t>
            </a:r>
          </a:p>
          <a:p>
            <a:r>
              <a:rPr lang="it-IT" dirty="0" smtClean="0"/>
              <a:t>Le funzioni del capitale:</a:t>
            </a:r>
          </a:p>
          <a:p>
            <a:pPr lvl="1"/>
            <a:r>
              <a:rPr lang="it-IT" dirty="0" smtClean="0"/>
              <a:t>Produttiva</a:t>
            </a:r>
          </a:p>
          <a:p>
            <a:pPr lvl="1"/>
            <a:r>
              <a:rPr lang="it-IT" dirty="0"/>
              <a:t>d</a:t>
            </a:r>
            <a:r>
              <a:rPr lang="it-IT" dirty="0" smtClean="0"/>
              <a:t>i garanzia; </a:t>
            </a:r>
          </a:p>
          <a:p>
            <a:pPr lvl="1"/>
            <a:r>
              <a:rPr lang="it-IT" dirty="0" smtClean="0"/>
              <a:t>Organizzativa</a:t>
            </a:r>
          </a:p>
          <a:p>
            <a:r>
              <a:rPr lang="it-IT" dirty="0" smtClean="0"/>
              <a:t>Embrione di tutela, artt. 2303 e 2306 per la s.n.c.</a:t>
            </a:r>
            <a:endParaRPr lang="it-IT" dirty="0"/>
          </a:p>
        </p:txBody>
      </p:sp>
    </p:spTree>
    <p:extLst>
      <p:ext uri="{BB962C8B-B14F-4D97-AF65-F5344CB8AC3E}">
        <p14:creationId xmlns:p14="http://schemas.microsoft.com/office/powerpoint/2010/main" val="4534370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società </a:t>
            </a:r>
            <a:r>
              <a:rPr lang="it-IT" dirty="0" smtClean="0"/>
              <a:t>semplice: </a:t>
            </a:r>
            <a:r>
              <a:rPr lang="it-IT" dirty="0"/>
              <a:t> I conferimenti</a:t>
            </a:r>
          </a:p>
        </p:txBody>
      </p:sp>
      <p:sp>
        <p:nvSpPr>
          <p:cNvPr id="3" name="Segnaposto contenuto 2"/>
          <p:cNvSpPr>
            <a:spLocks noGrp="1"/>
          </p:cNvSpPr>
          <p:nvPr>
            <p:ph idx="1"/>
          </p:nvPr>
        </p:nvSpPr>
        <p:spPr/>
        <p:txBody>
          <a:bodyPr>
            <a:normAutofit fontScale="70000" lnSpcReduction="20000"/>
          </a:bodyPr>
          <a:lstStyle/>
          <a:p>
            <a:r>
              <a:rPr lang="it-IT" dirty="0"/>
              <a:t>Le categorie di conferimenti</a:t>
            </a:r>
          </a:p>
          <a:p>
            <a:r>
              <a:rPr lang="it-IT" dirty="0"/>
              <a:t>in danaro </a:t>
            </a:r>
          </a:p>
          <a:p>
            <a:r>
              <a:rPr lang="it-IT" dirty="0"/>
              <a:t>in natura </a:t>
            </a:r>
          </a:p>
          <a:p>
            <a:r>
              <a:rPr lang="it-IT" dirty="0"/>
              <a:t>	in proprietà</a:t>
            </a:r>
          </a:p>
          <a:p>
            <a:r>
              <a:rPr lang="it-IT" dirty="0"/>
              <a:t>	in godimento (art. 2254.2)</a:t>
            </a:r>
          </a:p>
          <a:p>
            <a:pPr marL="0" indent="0">
              <a:buNone/>
            </a:pPr>
            <a:r>
              <a:rPr lang="it-IT" dirty="0"/>
              <a:t> </a:t>
            </a:r>
          </a:p>
          <a:p>
            <a:r>
              <a:rPr lang="it-IT" dirty="0"/>
              <a:t>rischi e garanzia, artt. 2254 e 2286</a:t>
            </a:r>
          </a:p>
          <a:p>
            <a:pPr marL="0" indent="0">
              <a:buNone/>
            </a:pPr>
            <a:r>
              <a:rPr lang="it-IT" dirty="0"/>
              <a:t> </a:t>
            </a:r>
          </a:p>
          <a:p>
            <a:r>
              <a:rPr lang="it-IT" dirty="0"/>
              <a:t>il conferimento di crediti, art. 2255 (</a:t>
            </a:r>
            <a:r>
              <a:rPr lang="it-IT" dirty="0" err="1"/>
              <a:t>bonum</a:t>
            </a:r>
            <a:r>
              <a:rPr lang="it-IT" dirty="0"/>
              <a:t> </a:t>
            </a:r>
            <a:r>
              <a:rPr lang="it-IT" dirty="0" err="1"/>
              <a:t>nomen</a:t>
            </a:r>
            <a:r>
              <a:rPr lang="it-IT" dirty="0"/>
              <a:t>, non solo </a:t>
            </a:r>
            <a:r>
              <a:rPr lang="it-IT" dirty="0" err="1"/>
              <a:t>verum</a:t>
            </a:r>
            <a:r>
              <a:rPr lang="it-IT" dirty="0"/>
              <a:t>)</a:t>
            </a:r>
          </a:p>
          <a:p>
            <a:pPr marL="0" indent="0">
              <a:buNone/>
            </a:pPr>
            <a:r>
              <a:rPr lang="it-IT" dirty="0"/>
              <a:t> </a:t>
            </a:r>
          </a:p>
          <a:p>
            <a:r>
              <a:rPr lang="it-IT" dirty="0"/>
              <a:t>il conferimento di servizi: è ammissibile (</a:t>
            </a:r>
            <a:r>
              <a:rPr lang="it-IT" dirty="0" err="1"/>
              <a:t>arg</a:t>
            </a:r>
            <a:r>
              <a:rPr lang="it-IT" dirty="0"/>
              <a:t>. ex art. 2263.2; per contro l’art. 2342.5 per la s.p.a.), ma si capitalizza? v. art. 2282 (non c’è </a:t>
            </a:r>
            <a:r>
              <a:rPr lang="it-IT" i="1" dirty="0" err="1"/>
              <a:t>communicatio</a:t>
            </a:r>
            <a:r>
              <a:rPr lang="it-IT" dirty="0"/>
              <a:t>)</a:t>
            </a:r>
          </a:p>
        </p:txBody>
      </p:sp>
    </p:spTree>
    <p:extLst>
      <p:ext uri="{BB962C8B-B14F-4D97-AF65-F5344CB8AC3E}">
        <p14:creationId xmlns:p14="http://schemas.microsoft.com/office/powerpoint/2010/main" val="4285007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Introduzione 3 </a:t>
            </a:r>
            <a:endParaRPr lang="it-IT" dirty="0"/>
          </a:p>
        </p:txBody>
      </p:sp>
      <p:sp>
        <p:nvSpPr>
          <p:cNvPr id="3" name="Segnaposto contenuto 2"/>
          <p:cNvSpPr>
            <a:spLocks noGrp="1"/>
          </p:cNvSpPr>
          <p:nvPr>
            <p:ph idx="1"/>
          </p:nvPr>
        </p:nvSpPr>
        <p:spPr/>
        <p:txBody>
          <a:bodyPr/>
          <a:lstStyle/>
          <a:p>
            <a:r>
              <a:rPr lang="it-IT" b="1" dirty="0"/>
              <a:t>fattispecie e disciplina, il caso e la sua regola</a:t>
            </a:r>
            <a:endParaRPr lang="it-IT" dirty="0"/>
          </a:p>
          <a:p>
            <a:r>
              <a:rPr lang="it-IT" dirty="0"/>
              <a:t>l’insieme di regole </a:t>
            </a:r>
          </a:p>
          <a:p>
            <a:pPr lvl="1"/>
            <a:r>
              <a:rPr lang="it-IT" dirty="0"/>
              <a:t>diritto comune A</a:t>
            </a:r>
          </a:p>
          <a:p>
            <a:pPr lvl="1"/>
            <a:r>
              <a:rPr lang="it-IT" dirty="0"/>
              <a:t>diritto commerciale </a:t>
            </a:r>
            <a:r>
              <a:rPr lang="it-IT" dirty="0" smtClean="0"/>
              <a:t>B</a:t>
            </a:r>
          </a:p>
          <a:p>
            <a:r>
              <a:rPr lang="it-IT" dirty="0"/>
              <a:t>che rapporti fra i due?</a:t>
            </a:r>
          </a:p>
          <a:p>
            <a:r>
              <a:rPr lang="it-IT" b="1" dirty="0" smtClean="0"/>
              <a:t>Storia</a:t>
            </a:r>
            <a:r>
              <a:rPr lang="it-IT" dirty="0" smtClean="0"/>
              <a:t> particolarismo ed universalismo del diritto commerciale</a:t>
            </a:r>
          </a:p>
          <a:p>
            <a:r>
              <a:rPr lang="it-IT" b="1" dirty="0"/>
              <a:t>Perché ancor oggi la distinzione? </a:t>
            </a:r>
            <a:endParaRPr lang="it-IT" dirty="0"/>
          </a:p>
          <a:p>
            <a:endParaRPr lang="it-IT" dirty="0"/>
          </a:p>
        </p:txBody>
      </p:sp>
    </p:spTree>
    <p:extLst>
      <p:ext uri="{BB962C8B-B14F-4D97-AF65-F5344CB8AC3E}">
        <p14:creationId xmlns:p14="http://schemas.microsoft.com/office/powerpoint/2010/main" val="24115374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società </a:t>
            </a:r>
            <a:r>
              <a:rPr lang="it-IT" dirty="0" smtClean="0"/>
              <a:t>semplice: la partecipazione</a:t>
            </a:r>
            <a:endParaRPr lang="it-IT" dirty="0"/>
          </a:p>
        </p:txBody>
      </p:sp>
      <p:sp>
        <p:nvSpPr>
          <p:cNvPr id="3" name="Segnaposto contenuto 2"/>
          <p:cNvSpPr>
            <a:spLocks noGrp="1"/>
          </p:cNvSpPr>
          <p:nvPr>
            <p:ph idx="1"/>
          </p:nvPr>
        </p:nvSpPr>
        <p:spPr/>
        <p:txBody>
          <a:bodyPr>
            <a:normAutofit fontScale="92500"/>
          </a:bodyPr>
          <a:lstStyle/>
          <a:p>
            <a:r>
              <a:rPr lang="it-IT" cap="small" dirty="0"/>
              <a:t>La partecipazione</a:t>
            </a:r>
            <a:endParaRPr lang="it-IT" dirty="0"/>
          </a:p>
          <a:p>
            <a:endParaRPr lang="it-IT" dirty="0"/>
          </a:p>
          <a:p>
            <a:r>
              <a:rPr lang="it-IT" dirty="0"/>
              <a:t>art. 2263.1 partecipazione agli utili proporzionale a partecipazione conferimenti (=al capitale)</a:t>
            </a:r>
          </a:p>
          <a:p>
            <a:r>
              <a:rPr lang="it-IT" dirty="0"/>
              <a:t>art. 2263.2. socio d’opera</a:t>
            </a:r>
          </a:p>
          <a:p>
            <a:r>
              <a:rPr lang="it-IT" dirty="0"/>
              <a:t>art. 2263.3 perdite</a:t>
            </a:r>
          </a:p>
          <a:p>
            <a:pPr marL="0" indent="0">
              <a:buNone/>
            </a:pPr>
            <a:r>
              <a:rPr lang="it-IT" dirty="0"/>
              <a:t> </a:t>
            </a:r>
          </a:p>
          <a:p>
            <a:r>
              <a:rPr lang="it-IT" dirty="0"/>
              <a:t>il divieto di patto leonino, art. 2265 </a:t>
            </a:r>
          </a:p>
          <a:p>
            <a:endParaRPr lang="it-IT" dirty="0"/>
          </a:p>
        </p:txBody>
      </p:sp>
    </p:spTree>
    <p:extLst>
      <p:ext uri="{BB962C8B-B14F-4D97-AF65-F5344CB8AC3E}">
        <p14:creationId xmlns:p14="http://schemas.microsoft.com/office/powerpoint/2010/main" val="7525036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società semplice: la responsabilità</a:t>
            </a:r>
            <a:endParaRPr lang="it-IT" dirty="0"/>
          </a:p>
        </p:txBody>
      </p:sp>
      <p:sp>
        <p:nvSpPr>
          <p:cNvPr id="3" name="Segnaposto contenuto 2"/>
          <p:cNvSpPr>
            <a:spLocks noGrp="1"/>
          </p:cNvSpPr>
          <p:nvPr>
            <p:ph idx="1"/>
          </p:nvPr>
        </p:nvSpPr>
        <p:spPr/>
        <p:txBody>
          <a:bodyPr>
            <a:normAutofit fontScale="70000" lnSpcReduction="20000"/>
          </a:bodyPr>
          <a:lstStyle/>
          <a:p>
            <a:r>
              <a:rPr lang="it-IT" b="1" cap="small" dirty="0"/>
              <a:t>per le obbligazioni sociali</a:t>
            </a:r>
            <a:endParaRPr lang="it-IT" b="1" dirty="0"/>
          </a:p>
          <a:p>
            <a:r>
              <a:rPr lang="it-IT" dirty="0"/>
              <a:t>s.s. art. 2267</a:t>
            </a:r>
          </a:p>
          <a:p>
            <a:r>
              <a:rPr lang="it-IT" dirty="0"/>
              <a:t>art. 2267.1. parte prima responsabilità solidale ed illimitata dei soci che hanno agito + altri soci, salvo patto contrario, che, però, mantiene la responsabilità parziaria</a:t>
            </a:r>
          </a:p>
          <a:p>
            <a:r>
              <a:rPr lang="it-IT" dirty="0"/>
              <a:t>s.n.c. art. 2291 </a:t>
            </a:r>
          </a:p>
          <a:p>
            <a:r>
              <a:rPr lang="it-IT" dirty="0"/>
              <a:t>il beneficio di escussione, s.s. art. 2268 s.n.c. art. 2304 (ma v. art. 2297</a:t>
            </a:r>
            <a:r>
              <a:rPr lang="it-IT" dirty="0" smtClean="0"/>
              <a:t>)</a:t>
            </a:r>
            <a:endParaRPr lang="it-IT" dirty="0"/>
          </a:p>
          <a:p>
            <a:r>
              <a:rPr lang="it-IT" dirty="0"/>
              <a:t>nuovo socio, art. 2269, 2291.1</a:t>
            </a:r>
          </a:p>
          <a:p>
            <a:r>
              <a:rPr lang="it-IT" dirty="0"/>
              <a:t>ex socio, art. 2290 Varrebbe non solo per responsabilità contrattuale ma anche da illecito secondo Cass. 14 ottobre 1991, n. 10814, </a:t>
            </a:r>
            <a:r>
              <a:rPr lang="it-IT" dirty="0" err="1"/>
              <a:t>Gianfranceschi</a:t>
            </a:r>
            <a:r>
              <a:rPr lang="it-IT" dirty="0"/>
              <a:t> c. </a:t>
            </a:r>
            <a:r>
              <a:rPr lang="it-IT" dirty="0" err="1"/>
              <a:t>Bachieri</a:t>
            </a:r>
            <a:r>
              <a:rPr lang="it-IT" dirty="0"/>
              <a:t>, in </a:t>
            </a:r>
            <a:r>
              <a:rPr lang="it-IT" i="1" dirty="0"/>
              <a:t>Giur. it.</a:t>
            </a:r>
            <a:r>
              <a:rPr lang="it-IT" dirty="0"/>
              <a:t> 1993, I, 1, 1800 con nota di V.</a:t>
            </a:r>
            <a:r>
              <a:rPr lang="it-IT" cap="small" dirty="0"/>
              <a:t> Di Gregorio, </a:t>
            </a:r>
            <a:r>
              <a:rPr lang="it-IT" i="1" dirty="0"/>
              <a:t>Responsabilità da infortunio </a:t>
            </a:r>
            <a:r>
              <a:rPr lang="it-IT" dirty="0"/>
              <a:t>(ma non era nel caso di specie responsabilità contrattuale?).</a:t>
            </a:r>
          </a:p>
          <a:p>
            <a:endParaRPr lang="it-IT" dirty="0"/>
          </a:p>
        </p:txBody>
      </p:sp>
    </p:spTree>
    <p:extLst>
      <p:ext uri="{BB962C8B-B14F-4D97-AF65-F5344CB8AC3E}">
        <p14:creationId xmlns:p14="http://schemas.microsoft.com/office/powerpoint/2010/main" val="30498565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società </a:t>
            </a:r>
            <a:r>
              <a:rPr lang="it-IT" dirty="0" smtClean="0"/>
              <a:t>semplice: responsabilità</a:t>
            </a:r>
            <a:endParaRPr lang="it-IT" dirty="0"/>
          </a:p>
        </p:txBody>
      </p:sp>
      <p:sp>
        <p:nvSpPr>
          <p:cNvPr id="3" name="Segnaposto contenuto 2"/>
          <p:cNvSpPr>
            <a:spLocks noGrp="1"/>
          </p:cNvSpPr>
          <p:nvPr>
            <p:ph idx="1"/>
          </p:nvPr>
        </p:nvSpPr>
        <p:spPr>
          <a:xfrm>
            <a:off x="45720" y="1600200"/>
            <a:ext cx="9052560" cy="4525963"/>
          </a:xfrm>
        </p:spPr>
        <p:txBody>
          <a:bodyPr/>
          <a:lstStyle/>
          <a:p>
            <a:r>
              <a:rPr lang="it-IT"/>
              <a:t>Surroga e regresso</a:t>
            </a:r>
          </a:p>
          <a:p>
            <a:r>
              <a:rPr lang="it-IT" smtClean="0"/>
              <a:t>I </a:t>
            </a:r>
            <a:r>
              <a:rPr lang="it-IT" dirty="0" smtClean="0"/>
              <a:t>creditori </a:t>
            </a:r>
            <a:r>
              <a:rPr lang="it-IT" i="1" dirty="0" smtClean="0"/>
              <a:t>particolari </a:t>
            </a:r>
            <a:r>
              <a:rPr lang="it-IT" dirty="0" smtClean="0"/>
              <a:t>del socio </a:t>
            </a:r>
          </a:p>
          <a:p>
            <a:r>
              <a:rPr lang="it-IT" dirty="0"/>
              <a:t>s.s. art. 2270.1. agire sugli utili; atti conservativi sulla quota; 2. liquidazione della quota</a:t>
            </a:r>
          </a:p>
          <a:p>
            <a:endParaRPr lang="it-IT" dirty="0"/>
          </a:p>
          <a:p>
            <a:r>
              <a:rPr lang="it-IT" dirty="0"/>
              <a:t>s.n.c. artt. 2305 e </a:t>
            </a:r>
            <a:r>
              <a:rPr lang="it-IT" dirty="0" smtClean="0"/>
              <a:t>2307</a:t>
            </a:r>
          </a:p>
        </p:txBody>
      </p:sp>
    </p:spTree>
    <p:extLst>
      <p:ext uri="{BB962C8B-B14F-4D97-AF65-F5344CB8AC3E}">
        <p14:creationId xmlns:p14="http://schemas.microsoft.com/office/powerpoint/2010/main" val="38495009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società semplice: l’amministrazione </a:t>
            </a:r>
            <a:endParaRPr lang="it-IT" dirty="0"/>
          </a:p>
        </p:txBody>
      </p:sp>
      <p:sp>
        <p:nvSpPr>
          <p:cNvPr id="3" name="Segnaposto contenuto 2"/>
          <p:cNvSpPr>
            <a:spLocks noGrp="1"/>
          </p:cNvSpPr>
          <p:nvPr>
            <p:ph idx="1"/>
          </p:nvPr>
        </p:nvSpPr>
        <p:spPr/>
        <p:txBody>
          <a:bodyPr>
            <a:normAutofit fontScale="70000" lnSpcReduction="20000"/>
          </a:bodyPr>
          <a:lstStyle/>
          <a:p>
            <a:r>
              <a:rPr lang="it-IT" b="1" cap="small" dirty="0"/>
              <a:t>Amministrazione</a:t>
            </a:r>
            <a:endParaRPr lang="it-IT" b="1" dirty="0"/>
          </a:p>
          <a:p>
            <a:pPr marL="0" indent="0">
              <a:buNone/>
            </a:pPr>
            <a:r>
              <a:rPr lang="it-IT" dirty="0"/>
              <a:t> </a:t>
            </a:r>
            <a:r>
              <a:rPr lang="it-IT" dirty="0" smtClean="0"/>
              <a:t>art</a:t>
            </a:r>
            <a:r>
              <a:rPr lang="it-IT" dirty="0"/>
              <a:t>. 2257.1. socio amministratore</a:t>
            </a:r>
          </a:p>
          <a:p>
            <a:r>
              <a:rPr lang="it-IT" dirty="0"/>
              <a:t>art. 2257.1 e 2. amministrazione disgiuntiva </a:t>
            </a:r>
          </a:p>
          <a:p>
            <a:pPr lvl="1"/>
            <a:r>
              <a:rPr lang="it-IT" dirty="0"/>
              <a:t>opposizione</a:t>
            </a:r>
          </a:p>
          <a:p>
            <a:pPr lvl="1"/>
            <a:r>
              <a:rPr lang="it-IT" dirty="0"/>
              <a:t>maggioranza capitale art. 2257.3</a:t>
            </a:r>
            <a:r>
              <a:rPr lang="it-IT" dirty="0" smtClean="0"/>
              <a:t>.</a:t>
            </a:r>
            <a:r>
              <a:rPr lang="it-IT" dirty="0"/>
              <a:t> </a:t>
            </a:r>
          </a:p>
          <a:p>
            <a:r>
              <a:rPr lang="it-IT" dirty="0"/>
              <a:t>Amministrazione congiuntiva, art. 2258</a:t>
            </a:r>
          </a:p>
          <a:p>
            <a:r>
              <a:rPr lang="it-IT" dirty="0" smtClean="0"/>
              <a:t>Nomina e revoca: per la seconda artt. 2259 e 2319</a:t>
            </a:r>
          </a:p>
          <a:p>
            <a:r>
              <a:rPr lang="it-IT" dirty="0" smtClean="0"/>
              <a:t>Per nomina: maggioranza od unanimità? Il problema del metodo collegiale (e v. gli artt. 2257 e 2287); la formazione della volontà sociale nelle società di persone; e v. l’art. 2307.3</a:t>
            </a:r>
          </a:p>
          <a:p>
            <a:r>
              <a:rPr lang="it-IT" dirty="0" smtClean="0"/>
              <a:t>Gli artt. 2261, 2260.2 (legittimazione individuale per azione di responsabilità?); il rendiconto art. 2261.2</a:t>
            </a:r>
            <a:endParaRPr lang="it-IT" dirty="0"/>
          </a:p>
        </p:txBody>
      </p:sp>
    </p:spTree>
    <p:extLst>
      <p:ext uri="{BB962C8B-B14F-4D97-AF65-F5344CB8AC3E}">
        <p14:creationId xmlns:p14="http://schemas.microsoft.com/office/powerpoint/2010/main" val="20484560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società semplice</a:t>
            </a:r>
            <a:r>
              <a:rPr lang="it-IT" dirty="0" smtClean="0"/>
              <a:t>: la rappresentanza</a:t>
            </a:r>
            <a:endParaRPr lang="it-IT" dirty="0"/>
          </a:p>
        </p:txBody>
      </p:sp>
      <p:sp>
        <p:nvSpPr>
          <p:cNvPr id="3" name="Segnaposto contenuto 2"/>
          <p:cNvSpPr>
            <a:spLocks noGrp="1"/>
          </p:cNvSpPr>
          <p:nvPr>
            <p:ph idx="1"/>
          </p:nvPr>
        </p:nvSpPr>
        <p:spPr/>
        <p:txBody>
          <a:bodyPr>
            <a:normAutofit fontScale="85000" lnSpcReduction="10000"/>
          </a:bodyPr>
          <a:lstStyle/>
          <a:p>
            <a:r>
              <a:rPr lang="it-IT" dirty="0"/>
              <a:t>art. 2266 (prosegue la previsione dell’art. 2257)</a:t>
            </a:r>
          </a:p>
          <a:p>
            <a:r>
              <a:rPr lang="it-IT" dirty="0"/>
              <a:t>art. 2266 è diverso dall’art. 2204; quindi amministratore ha poteri di amministrazione ordinaria e straordinaria, ivi inclusa l’alienazione di immobili</a:t>
            </a:r>
          </a:p>
          <a:p>
            <a:r>
              <a:rPr lang="it-IT" dirty="0"/>
              <a:t>atti ultra </a:t>
            </a:r>
            <a:r>
              <a:rPr lang="it-IT" dirty="0" err="1"/>
              <a:t>vires</a:t>
            </a:r>
            <a:r>
              <a:rPr lang="it-IT" dirty="0"/>
              <a:t>: art. 2266.2.</a:t>
            </a:r>
          </a:p>
          <a:p>
            <a:r>
              <a:rPr lang="it-IT" dirty="0"/>
              <a:t>a) i limiti originari al potere rappresentativo possono essere opposti al terzo, che ha l’onere di accertarsene, art. 2266.2; b) le modificazioni e l’estinzione, ai sensi dell’art. 2266.3., che rinvia all’art. 1396, devono essere portate a conoscenza dei terzi con mezzi idonei</a:t>
            </a:r>
            <a:r>
              <a:rPr lang="it-IT" dirty="0" smtClean="0"/>
              <a:t>;</a:t>
            </a:r>
            <a:endParaRPr lang="it-IT" dirty="0"/>
          </a:p>
          <a:p>
            <a:r>
              <a:rPr lang="en-GB" dirty="0" err="1"/>
              <a:t>s.n.c</a:t>
            </a:r>
            <a:r>
              <a:rPr lang="en-GB" dirty="0"/>
              <a:t>. art. 2298.1, </a:t>
            </a:r>
            <a:r>
              <a:rPr lang="en-GB" dirty="0" err="1"/>
              <a:t>soc.</a:t>
            </a:r>
            <a:r>
              <a:rPr lang="en-GB" dirty="0"/>
              <a:t> </a:t>
            </a:r>
            <a:r>
              <a:rPr lang="en-GB" dirty="0" err="1"/>
              <a:t>irregolare</a:t>
            </a:r>
            <a:r>
              <a:rPr lang="en-GB" dirty="0"/>
              <a:t> art. 2297.2</a:t>
            </a:r>
            <a:r>
              <a:rPr lang="en-GB" dirty="0" smtClean="0"/>
              <a:t>.</a:t>
            </a:r>
            <a:endParaRPr lang="it-IT" dirty="0"/>
          </a:p>
          <a:p>
            <a:endParaRPr lang="it-IT" dirty="0"/>
          </a:p>
        </p:txBody>
      </p:sp>
    </p:spTree>
    <p:extLst>
      <p:ext uri="{BB962C8B-B14F-4D97-AF65-F5344CB8AC3E}">
        <p14:creationId xmlns:p14="http://schemas.microsoft.com/office/powerpoint/2010/main" val="18679070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a:t>La società semplice</a:t>
            </a:r>
            <a:r>
              <a:rPr lang="it-IT" sz="3600" dirty="0" smtClean="0"/>
              <a:t>: lo scioglimento del vincolo particolare I La morte del socio (374-380)</a:t>
            </a:r>
            <a:endParaRPr lang="it-IT" sz="3600" dirty="0"/>
          </a:p>
        </p:txBody>
      </p:sp>
      <p:sp>
        <p:nvSpPr>
          <p:cNvPr id="3" name="Segnaposto contenuto 2"/>
          <p:cNvSpPr>
            <a:spLocks noGrp="1"/>
          </p:cNvSpPr>
          <p:nvPr>
            <p:ph idx="1"/>
          </p:nvPr>
        </p:nvSpPr>
        <p:spPr/>
        <p:txBody>
          <a:bodyPr>
            <a:normAutofit fontScale="62500" lnSpcReduction="20000"/>
          </a:bodyPr>
          <a:lstStyle/>
          <a:p>
            <a:r>
              <a:rPr lang="it-IT" cap="small" dirty="0"/>
              <a:t>Lo scioglimento del vincolo </a:t>
            </a:r>
            <a:r>
              <a:rPr lang="it-IT" cap="small" dirty="0" smtClean="0"/>
              <a:t>particolare in generale</a:t>
            </a:r>
            <a:endParaRPr lang="it-IT" dirty="0"/>
          </a:p>
          <a:p>
            <a:endParaRPr lang="it-IT" dirty="0"/>
          </a:p>
          <a:p>
            <a:r>
              <a:rPr lang="it-IT" cap="small" dirty="0"/>
              <a:t>A</a:t>
            </a:r>
            <a:r>
              <a:rPr lang="it-IT" dirty="0"/>
              <a:t>rt</a:t>
            </a:r>
            <a:r>
              <a:rPr lang="it-IT" cap="small" dirty="0"/>
              <a:t>. 2284 Morte del socio</a:t>
            </a:r>
            <a:endParaRPr lang="it-IT" dirty="0"/>
          </a:p>
          <a:p>
            <a:r>
              <a:rPr lang="it-IT" dirty="0"/>
              <a:t>regola: liquidazione della quota agli eredi </a:t>
            </a:r>
          </a:p>
          <a:p>
            <a:r>
              <a:rPr lang="it-IT" dirty="0"/>
              <a:t>due alternative: sciogliere la società o continuare con gli eredi</a:t>
            </a:r>
          </a:p>
          <a:p>
            <a:r>
              <a:rPr lang="it-IT" dirty="0"/>
              <a:t>“salva contraria disposizione dello statuto”, inciso iniziale dell’art. 2284</a:t>
            </a:r>
          </a:p>
          <a:p>
            <a:pPr marL="0" indent="0">
              <a:buNone/>
            </a:pPr>
            <a:r>
              <a:rPr lang="it-IT" dirty="0"/>
              <a:t> </a:t>
            </a:r>
          </a:p>
          <a:p>
            <a:r>
              <a:rPr lang="it-IT" dirty="0"/>
              <a:t>Clausole di continuazione:</a:t>
            </a:r>
          </a:p>
          <a:p>
            <a:r>
              <a:rPr lang="it-IT" dirty="0"/>
              <a:t>a) facoltative: decidono gli eredi</a:t>
            </a:r>
          </a:p>
          <a:p>
            <a:r>
              <a:rPr lang="it-IT" dirty="0"/>
              <a:t>b) obbligatorie (sono vincolati anche gli eredi: ma è un vincolo a contrarre)</a:t>
            </a:r>
          </a:p>
          <a:p>
            <a:r>
              <a:rPr lang="it-IT" dirty="0"/>
              <a:t>c) clausola di successione automatica</a:t>
            </a:r>
          </a:p>
          <a:p>
            <a:pPr marL="0" indent="0">
              <a:buNone/>
            </a:pPr>
            <a:r>
              <a:rPr lang="it-IT" dirty="0"/>
              <a:t>  V. art. </a:t>
            </a:r>
            <a:r>
              <a:rPr lang="it-IT" dirty="0" smtClean="0"/>
              <a:t>458</a:t>
            </a:r>
            <a:endParaRPr lang="it-IT" dirty="0"/>
          </a:p>
          <a:p>
            <a:endParaRPr lang="it-IT" dirty="0"/>
          </a:p>
        </p:txBody>
      </p:sp>
    </p:spTree>
    <p:extLst>
      <p:ext uri="{BB962C8B-B14F-4D97-AF65-F5344CB8AC3E}">
        <p14:creationId xmlns:p14="http://schemas.microsoft.com/office/powerpoint/2010/main" val="6925657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a:t>La società semplice: lo scioglimento del vincolo particolare </a:t>
            </a:r>
            <a:r>
              <a:rPr lang="it-IT" sz="3600" dirty="0" smtClean="0"/>
              <a:t>I </a:t>
            </a:r>
            <a:r>
              <a:rPr lang="it-IT" sz="3600" dirty="0"/>
              <a:t>La morte del socio </a:t>
            </a:r>
          </a:p>
        </p:txBody>
      </p:sp>
      <p:sp>
        <p:nvSpPr>
          <p:cNvPr id="3" name="Segnaposto contenuto 2"/>
          <p:cNvSpPr>
            <a:spLocks noGrp="1"/>
          </p:cNvSpPr>
          <p:nvPr>
            <p:ph idx="1"/>
          </p:nvPr>
        </p:nvSpPr>
        <p:spPr/>
        <p:txBody>
          <a:bodyPr>
            <a:normAutofit fontScale="77500" lnSpcReduction="20000"/>
          </a:bodyPr>
          <a:lstStyle/>
          <a:p>
            <a:r>
              <a:rPr lang="it-IT" dirty="0"/>
              <a:t>Ma in questo modo gli eredi diventano responsabili anche per le obbligazioni anteriori, ex art. 2298 e, quindi, non opera il beneficio di inventario?</a:t>
            </a:r>
          </a:p>
          <a:p>
            <a:pPr marL="0" indent="0">
              <a:buNone/>
            </a:pPr>
            <a:r>
              <a:rPr lang="it-IT" dirty="0"/>
              <a:t> </a:t>
            </a:r>
          </a:p>
          <a:p>
            <a:r>
              <a:rPr lang="it-IT" dirty="0"/>
              <a:t>Clausole di consolidamento: valide solo se differenza fra valore effettivo (=patrimonio) a valore attribuito (=nominale) non “esageratamente marcata” (Trib. Vercelli 11 novembre 1992, in </a:t>
            </a:r>
            <a:r>
              <a:rPr lang="it-IT" i="1" dirty="0"/>
              <a:t>Giur. it. </a:t>
            </a:r>
            <a:r>
              <a:rPr lang="it-IT" dirty="0"/>
              <a:t>1992, I, 2, 489 ss.). In realtà, ci si potrà stupire, ma anche nelle s.p.a. ci può essere una categoria di azioni “riscattabili”, art. 2437-sexies.</a:t>
            </a:r>
          </a:p>
          <a:p>
            <a:r>
              <a:rPr lang="it-IT" dirty="0" smtClean="0"/>
              <a:t>è possibile che il socio «destini» la quota ad uno specifico erede? Artt.  768 bis s.s. </a:t>
            </a:r>
            <a:endParaRPr lang="it-IT" dirty="0"/>
          </a:p>
          <a:p>
            <a:endParaRPr lang="it-IT" dirty="0"/>
          </a:p>
        </p:txBody>
      </p:sp>
    </p:spTree>
    <p:extLst>
      <p:ext uri="{BB962C8B-B14F-4D97-AF65-F5344CB8AC3E}">
        <p14:creationId xmlns:p14="http://schemas.microsoft.com/office/powerpoint/2010/main" val="23424177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t>
            </a:r>
            <a:r>
              <a:rPr lang="it-IT" dirty="0"/>
              <a:t>lo scioglimento del vincolo particolare </a:t>
            </a:r>
            <a:r>
              <a:rPr lang="it-IT" dirty="0" smtClean="0"/>
              <a:t>II </a:t>
            </a:r>
            <a:r>
              <a:rPr lang="it-IT" dirty="0"/>
              <a:t>Recesso (374-380)</a:t>
            </a:r>
          </a:p>
        </p:txBody>
      </p:sp>
      <p:sp>
        <p:nvSpPr>
          <p:cNvPr id="3" name="Segnaposto contenuto 2"/>
          <p:cNvSpPr>
            <a:spLocks noGrp="1"/>
          </p:cNvSpPr>
          <p:nvPr>
            <p:ph idx="1"/>
          </p:nvPr>
        </p:nvSpPr>
        <p:spPr/>
        <p:txBody>
          <a:bodyPr>
            <a:normAutofit fontScale="85000" lnSpcReduction="10000"/>
          </a:bodyPr>
          <a:lstStyle/>
          <a:p>
            <a:pPr marL="0" indent="0">
              <a:buNone/>
            </a:pPr>
            <a:endParaRPr lang="it-IT" dirty="0"/>
          </a:p>
          <a:p>
            <a:r>
              <a:rPr lang="it-IT" dirty="0"/>
              <a:t>Art. 2285.1. ad </a:t>
            </a:r>
            <a:r>
              <a:rPr lang="it-IT" dirty="0" err="1"/>
              <a:t>nutum</a:t>
            </a:r>
            <a:r>
              <a:rPr lang="it-IT" dirty="0"/>
              <a:t> se durata a tempo indeterminato (o per tutta la vita di uno dei soci)</a:t>
            </a:r>
          </a:p>
          <a:p>
            <a:r>
              <a:rPr lang="it-IT" dirty="0"/>
              <a:t>art. 2285.2 oppure casi previsti nel contratto sociale</a:t>
            </a:r>
          </a:p>
          <a:p>
            <a:pPr lvl="1"/>
            <a:r>
              <a:rPr lang="it-IT" dirty="0"/>
              <a:t>o giusta causa (ma il problema è: deve sempre essere imputabile? per la revoca degli amministratori, art. 2259, si ritiene che possa anche non essere imputabile. Ad es. oggetto sociale modificato a maggioranza?)</a:t>
            </a:r>
          </a:p>
          <a:p>
            <a:r>
              <a:rPr lang="it-IT" dirty="0"/>
              <a:t>art. </a:t>
            </a:r>
            <a:r>
              <a:rPr lang="it-IT" dirty="0" smtClean="0"/>
              <a:t>2285.3 </a:t>
            </a:r>
            <a:r>
              <a:rPr lang="it-IT" dirty="0"/>
              <a:t>preavviso di tre mesi (per i casi dell’art. 2258.1).</a:t>
            </a:r>
          </a:p>
          <a:p>
            <a:endParaRPr lang="it-IT" dirty="0"/>
          </a:p>
        </p:txBody>
      </p:sp>
    </p:spTree>
    <p:extLst>
      <p:ext uri="{BB962C8B-B14F-4D97-AF65-F5344CB8AC3E}">
        <p14:creationId xmlns:p14="http://schemas.microsoft.com/office/powerpoint/2010/main" val="9431444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smtClean="0"/>
              <a:t>Lo </a:t>
            </a:r>
            <a:r>
              <a:rPr lang="it-IT" sz="3600" dirty="0"/>
              <a:t>scioglimento del vincolo particolare </a:t>
            </a:r>
            <a:r>
              <a:rPr lang="it-IT" sz="3600" dirty="0" smtClean="0"/>
              <a:t>III Esclusione </a:t>
            </a:r>
            <a:r>
              <a:rPr lang="it-IT" sz="3600" dirty="0"/>
              <a:t>(374-380</a:t>
            </a:r>
            <a:r>
              <a:rPr lang="it-IT" sz="3600" dirty="0" smtClean="0"/>
              <a:t>)</a:t>
            </a:r>
            <a:endParaRPr lang="it-IT" sz="3600" dirty="0"/>
          </a:p>
        </p:txBody>
      </p:sp>
      <p:sp>
        <p:nvSpPr>
          <p:cNvPr id="3" name="Segnaposto contenuto 2"/>
          <p:cNvSpPr>
            <a:spLocks noGrp="1"/>
          </p:cNvSpPr>
          <p:nvPr>
            <p:ph idx="1"/>
          </p:nvPr>
        </p:nvSpPr>
        <p:spPr/>
        <p:txBody>
          <a:bodyPr>
            <a:normAutofit fontScale="55000" lnSpcReduction="20000"/>
          </a:bodyPr>
          <a:lstStyle/>
          <a:p>
            <a:r>
              <a:rPr lang="it-IT" dirty="0"/>
              <a:t>Art. 2286</a:t>
            </a:r>
          </a:p>
          <a:p>
            <a:r>
              <a:rPr lang="it-IT" dirty="0"/>
              <a:t>cause a) gravi inadempienze (è il caso dell’amministratore che non si limiti ad esercitare l’opposizione ex art. 2257.2 e mandi una circolare alle banche)</a:t>
            </a:r>
          </a:p>
          <a:p>
            <a:r>
              <a:rPr lang="it-IT" dirty="0"/>
              <a:t>in generale nel contratto plurilaterale non vi è solo l’obbligo di conferimento ma anche quello di  collaborazione (</a:t>
            </a:r>
            <a:r>
              <a:rPr lang="it-IT" cap="small" dirty="0"/>
              <a:t>Jaeger</a:t>
            </a:r>
            <a:r>
              <a:rPr lang="it-IT" dirty="0" smtClean="0"/>
              <a:t>); quindi </a:t>
            </a:r>
            <a:r>
              <a:rPr lang="it-IT" dirty="0"/>
              <a:t>sistematico voto </a:t>
            </a:r>
            <a:r>
              <a:rPr lang="it-IT" dirty="0" smtClean="0"/>
              <a:t>contrario</a:t>
            </a:r>
            <a:endParaRPr lang="it-IT" dirty="0"/>
          </a:p>
          <a:p>
            <a:r>
              <a:rPr lang="it-IT" dirty="0"/>
              <a:t>problema: ma l’inadempimento dei doveri amministrativi (ad es. mancata tenuta della contabilità) gioca solo sotto il profilo amministrativo? artt. 2259, revoca e 2260</a:t>
            </a:r>
          </a:p>
          <a:p>
            <a:r>
              <a:rPr lang="it-IT" dirty="0"/>
              <a:t> </a:t>
            </a:r>
          </a:p>
          <a:p>
            <a:r>
              <a:rPr lang="it-IT" dirty="0"/>
              <a:t>b) interdizione ed inabilitazione (va collegato all’obbligo di collaborazione); e </a:t>
            </a:r>
          </a:p>
          <a:p>
            <a:r>
              <a:rPr lang="it-IT" dirty="0"/>
              <a:t> </a:t>
            </a:r>
          </a:p>
          <a:p>
            <a:r>
              <a:rPr lang="it-IT" dirty="0"/>
              <a:t>c) sopravvenuta </a:t>
            </a:r>
            <a:r>
              <a:rPr lang="it-IT" dirty="0" smtClean="0"/>
              <a:t>inidoneità </a:t>
            </a:r>
            <a:r>
              <a:rPr lang="it-IT" dirty="0"/>
              <a:t>a svolgere l’opera o perimento della cosa conferita.</a:t>
            </a:r>
          </a:p>
          <a:p>
            <a:r>
              <a:rPr lang="it-IT" dirty="0"/>
              <a:t> </a:t>
            </a:r>
          </a:p>
          <a:p>
            <a:r>
              <a:rPr lang="it-IT" dirty="0"/>
              <a:t>Delibera a maggioranza (art. 2287.1) per capi</a:t>
            </a:r>
          </a:p>
          <a:p>
            <a:pPr marL="0" indent="0">
              <a:buNone/>
            </a:pPr>
            <a:r>
              <a:rPr lang="it-IT" dirty="0"/>
              <a:t> </a:t>
            </a:r>
          </a:p>
          <a:p>
            <a:endParaRPr lang="it-IT" dirty="0"/>
          </a:p>
        </p:txBody>
      </p:sp>
    </p:spTree>
    <p:extLst>
      <p:ext uri="{BB962C8B-B14F-4D97-AF65-F5344CB8AC3E}">
        <p14:creationId xmlns:p14="http://schemas.microsoft.com/office/powerpoint/2010/main" val="689907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smtClean="0"/>
              <a:t>Lo </a:t>
            </a:r>
            <a:r>
              <a:rPr lang="it-IT" sz="3600" dirty="0"/>
              <a:t>scioglimento del vincolo particolare III Esclusione (374-380</a:t>
            </a:r>
            <a:r>
              <a:rPr lang="it-IT" sz="3600" dirty="0" smtClean="0"/>
              <a:t>)</a:t>
            </a:r>
            <a:endParaRPr lang="it-IT" sz="3600" dirty="0"/>
          </a:p>
        </p:txBody>
      </p:sp>
      <p:sp>
        <p:nvSpPr>
          <p:cNvPr id="3" name="Segnaposto contenuto 2"/>
          <p:cNvSpPr>
            <a:spLocks noGrp="1"/>
          </p:cNvSpPr>
          <p:nvPr>
            <p:ph idx="1"/>
          </p:nvPr>
        </p:nvSpPr>
        <p:spPr/>
        <p:txBody>
          <a:bodyPr>
            <a:normAutofit fontScale="70000" lnSpcReduction="20000"/>
          </a:bodyPr>
          <a:lstStyle/>
          <a:p>
            <a:r>
              <a:rPr lang="it-IT" dirty="0"/>
              <a:t>effetto nei trenta giorni (termine sostanziale: sospensione feriale non si applica)</a:t>
            </a:r>
          </a:p>
          <a:p>
            <a:endParaRPr lang="it-IT" dirty="0"/>
          </a:p>
          <a:p>
            <a:r>
              <a:rPr lang="it-IT" dirty="0"/>
              <a:t>risoluzione con dichiarazione unilaterale, non giudiziale (tipica dei rapporti associativi</a:t>
            </a:r>
            <a:r>
              <a:rPr lang="it-IT" dirty="0" smtClean="0"/>
              <a:t>)</a:t>
            </a:r>
          </a:p>
          <a:p>
            <a:pPr marL="0" indent="0">
              <a:buNone/>
            </a:pPr>
            <a:r>
              <a:rPr lang="it-IT" dirty="0"/>
              <a:t> </a:t>
            </a:r>
          </a:p>
          <a:p>
            <a:r>
              <a:rPr lang="it-IT" dirty="0"/>
              <a:t>l’esclusione del socio in società di soli due soci: art. 2287.3 (che, si badi, non è una stranezza: 3/5 delle società collettive hanno solo due soci: W</a:t>
            </a:r>
            <a:r>
              <a:rPr lang="it-IT" cap="small" dirty="0"/>
              <a:t>eigmann04)</a:t>
            </a:r>
            <a:endParaRPr lang="it-IT" dirty="0"/>
          </a:p>
          <a:p>
            <a:pPr marL="0" indent="0">
              <a:buNone/>
            </a:pPr>
            <a:r>
              <a:rPr lang="it-IT" dirty="0"/>
              <a:t> </a:t>
            </a:r>
          </a:p>
          <a:p>
            <a:r>
              <a:rPr lang="it-IT" dirty="0"/>
              <a:t>esclusione di diritto: fallimento + liquidazione richiesta dal creditore (art. 2288)</a:t>
            </a:r>
          </a:p>
          <a:p>
            <a:pPr marL="0" indent="0">
              <a:buNone/>
            </a:pPr>
            <a:r>
              <a:rPr lang="it-IT" dirty="0"/>
              <a:t> </a:t>
            </a:r>
          </a:p>
          <a:p>
            <a:endParaRPr lang="it-IT" dirty="0"/>
          </a:p>
        </p:txBody>
      </p:sp>
    </p:spTree>
    <p:extLst>
      <p:ext uri="{BB962C8B-B14F-4D97-AF65-F5344CB8AC3E}">
        <p14:creationId xmlns:p14="http://schemas.microsoft.com/office/powerpoint/2010/main" val="3568615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L’impresa 1 (19-45)</a:t>
            </a:r>
            <a:endParaRPr lang="it-IT" dirty="0"/>
          </a:p>
        </p:txBody>
      </p:sp>
      <p:sp>
        <p:nvSpPr>
          <p:cNvPr id="3" name="Segnaposto contenuto 2"/>
          <p:cNvSpPr>
            <a:spLocks noGrp="1"/>
          </p:cNvSpPr>
          <p:nvPr>
            <p:ph idx="1"/>
          </p:nvPr>
        </p:nvSpPr>
        <p:spPr/>
        <p:txBody>
          <a:bodyPr/>
          <a:lstStyle/>
          <a:p>
            <a:r>
              <a:rPr lang="it-IT" dirty="0" smtClean="0"/>
              <a:t>Lo statuto dell’impresa</a:t>
            </a:r>
          </a:p>
          <a:p>
            <a:r>
              <a:rPr lang="it-IT" dirty="0" smtClean="0"/>
              <a:t>La definizione dell’impresa: relatività della fattispecie alla disciplina</a:t>
            </a:r>
          </a:p>
          <a:p>
            <a:r>
              <a:rPr lang="it-IT" dirty="0" smtClean="0"/>
              <a:t>La nozione di diritto comunitario («in commercio»; professionista/consumatore)</a:t>
            </a:r>
          </a:p>
          <a:p>
            <a:r>
              <a:rPr lang="it-IT" dirty="0" smtClean="0"/>
              <a:t>L’articolazione interna: disciplina </a:t>
            </a:r>
            <a:endParaRPr lang="it-IT" dirty="0"/>
          </a:p>
        </p:txBody>
      </p:sp>
    </p:spTree>
    <p:extLst>
      <p:ext uri="{BB962C8B-B14F-4D97-AF65-F5344CB8AC3E}">
        <p14:creationId xmlns:p14="http://schemas.microsoft.com/office/powerpoint/2010/main" val="31560650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La liquidazione della quota (377)</a:t>
            </a:r>
            <a:endParaRPr lang="it-IT" dirty="0"/>
          </a:p>
        </p:txBody>
      </p:sp>
      <p:sp>
        <p:nvSpPr>
          <p:cNvPr id="3" name="Segnaposto contenuto 2"/>
          <p:cNvSpPr>
            <a:spLocks noGrp="1"/>
          </p:cNvSpPr>
          <p:nvPr>
            <p:ph idx="1"/>
          </p:nvPr>
        </p:nvSpPr>
        <p:spPr/>
        <p:txBody>
          <a:bodyPr/>
          <a:lstStyle/>
          <a:p>
            <a:r>
              <a:rPr lang="it-IT" dirty="0"/>
              <a:t>Art. 2289.1. </a:t>
            </a:r>
          </a:p>
          <a:p>
            <a:r>
              <a:rPr lang="it-IT" dirty="0"/>
              <a:t>art. 2289.2 (situazione patrimoniale) Somma di danaro, non restituzione di conferimento, neppur in godimento</a:t>
            </a:r>
          </a:p>
          <a:p>
            <a:r>
              <a:rPr lang="it-IT" dirty="0"/>
              <a:t>obbligo di inclusione dell’avviamento </a:t>
            </a:r>
          </a:p>
          <a:p>
            <a:r>
              <a:rPr lang="it-IT" dirty="0"/>
              <a:t>debito della società, non dei </a:t>
            </a:r>
            <a:r>
              <a:rPr lang="it-IT" dirty="0" smtClean="0"/>
              <a:t>soci? Sì</a:t>
            </a:r>
            <a:r>
              <a:rPr lang="it-IT" dirty="0"/>
              <a:t>, secondo Cass. sez. un. 26 aprile 2000, n. 291, Amar c. Marongiu, in </a:t>
            </a:r>
            <a:r>
              <a:rPr lang="it-IT" i="1" dirty="0"/>
              <a:t>Giur. it.</a:t>
            </a:r>
            <a:r>
              <a:rPr lang="it-IT" dirty="0"/>
              <a:t> 2000, 1200.</a:t>
            </a:r>
          </a:p>
          <a:p>
            <a:endParaRPr lang="it-IT" dirty="0"/>
          </a:p>
        </p:txBody>
      </p:sp>
    </p:spTree>
    <p:extLst>
      <p:ext uri="{BB962C8B-B14F-4D97-AF65-F5344CB8AC3E}">
        <p14:creationId xmlns:p14="http://schemas.microsoft.com/office/powerpoint/2010/main" val="12304156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SCIOGLIMENTO E LIQUIDAZIONE (377-380)</a:t>
            </a:r>
            <a:endParaRPr lang="it-IT" dirty="0"/>
          </a:p>
        </p:txBody>
      </p:sp>
      <p:sp>
        <p:nvSpPr>
          <p:cNvPr id="3" name="Segnaposto contenuto 2"/>
          <p:cNvSpPr>
            <a:spLocks noGrp="1"/>
          </p:cNvSpPr>
          <p:nvPr>
            <p:ph idx="1"/>
          </p:nvPr>
        </p:nvSpPr>
        <p:spPr/>
        <p:txBody>
          <a:bodyPr>
            <a:normAutofit fontScale="62500" lnSpcReduction="20000"/>
          </a:bodyPr>
          <a:lstStyle/>
          <a:p>
            <a:r>
              <a:rPr lang="it-IT" cap="small" dirty="0"/>
              <a:t>Scioglimento della società</a:t>
            </a:r>
            <a:endParaRPr lang="it-IT" dirty="0"/>
          </a:p>
          <a:p>
            <a:pPr marL="0" indent="0">
              <a:buNone/>
            </a:pPr>
            <a:r>
              <a:rPr lang="it-IT" dirty="0"/>
              <a:t> </a:t>
            </a:r>
          </a:p>
          <a:p>
            <a:r>
              <a:rPr lang="it-IT" dirty="0"/>
              <a:t>art. 2272 causa di scioglimento non cessazione ma liquidazione (+ art. 2308 per s.n.c.)</a:t>
            </a:r>
          </a:p>
          <a:p>
            <a:pPr marL="0" indent="0">
              <a:buNone/>
            </a:pPr>
            <a:r>
              <a:rPr lang="it-IT" dirty="0"/>
              <a:t> </a:t>
            </a:r>
          </a:p>
          <a:p>
            <a:r>
              <a:rPr lang="it-IT" dirty="0"/>
              <a:t>cause </a:t>
            </a:r>
          </a:p>
          <a:p>
            <a:r>
              <a:rPr lang="it-IT" dirty="0"/>
              <a:t>1) decorso del termine (salva la proroga tacita, art. 2273 che è norma che vale ad escludere la formazione collegiale della volontà sociale)</a:t>
            </a:r>
          </a:p>
          <a:p>
            <a:r>
              <a:rPr lang="it-IT" dirty="0"/>
              <a:t>2) oggetto sociale; </a:t>
            </a:r>
          </a:p>
          <a:p>
            <a:r>
              <a:rPr lang="it-IT" dirty="0"/>
              <a:t>3) volontà di tutti i soci;</a:t>
            </a:r>
          </a:p>
          <a:p>
            <a:r>
              <a:rPr lang="it-IT" dirty="0"/>
              <a:t>4) venir meno pluralità (n.b.: in caso di morte etc. in società di due soci è scioglimento del vincolo sociale, se avviene ricostituzione nei sei mesi; quindi liquidazione della quota);</a:t>
            </a:r>
          </a:p>
          <a:p>
            <a:r>
              <a:rPr lang="it-IT" dirty="0"/>
              <a:t>5) altre cause previste dal contratto sociale</a:t>
            </a:r>
          </a:p>
          <a:p>
            <a:pPr marL="0" indent="0">
              <a:buNone/>
            </a:pPr>
            <a:r>
              <a:rPr lang="it-IT" dirty="0"/>
              <a:t> </a:t>
            </a:r>
          </a:p>
          <a:p>
            <a:endParaRPr lang="it-IT" dirty="0"/>
          </a:p>
        </p:txBody>
      </p:sp>
    </p:spTree>
    <p:extLst>
      <p:ext uri="{BB962C8B-B14F-4D97-AF65-F5344CB8AC3E}">
        <p14:creationId xmlns:p14="http://schemas.microsoft.com/office/powerpoint/2010/main" val="21711014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Liquidazione </a:t>
            </a:r>
            <a:endParaRPr lang="it-IT" dirty="0"/>
          </a:p>
        </p:txBody>
      </p:sp>
      <p:sp>
        <p:nvSpPr>
          <p:cNvPr id="3" name="Segnaposto contenuto 2"/>
          <p:cNvSpPr>
            <a:spLocks noGrp="1"/>
          </p:cNvSpPr>
          <p:nvPr>
            <p:ph idx="1"/>
          </p:nvPr>
        </p:nvSpPr>
        <p:spPr/>
        <p:txBody>
          <a:bodyPr>
            <a:normAutofit fontScale="92500" lnSpcReduction="20000"/>
          </a:bodyPr>
          <a:lstStyle/>
          <a:p>
            <a:r>
              <a:rPr lang="it-IT" cap="small" dirty="0"/>
              <a:t>Liquidazione</a:t>
            </a:r>
            <a:endParaRPr lang="it-IT" dirty="0"/>
          </a:p>
          <a:p>
            <a:endParaRPr lang="it-IT" dirty="0"/>
          </a:p>
          <a:p>
            <a:r>
              <a:rPr lang="it-IT" dirty="0"/>
              <a:t>operatività “di diritto”</a:t>
            </a:r>
          </a:p>
          <a:p>
            <a:r>
              <a:rPr lang="it-IT" dirty="0"/>
              <a:t>solo “affari urgenti” (art. 2274)</a:t>
            </a:r>
          </a:p>
          <a:p>
            <a:pPr marL="0" indent="0">
              <a:buNone/>
            </a:pPr>
            <a:r>
              <a:rPr lang="it-IT" dirty="0"/>
              <a:t> </a:t>
            </a:r>
          </a:p>
          <a:p>
            <a:r>
              <a:rPr lang="it-IT" dirty="0"/>
              <a:t>art. 2275 ss. derogabili Nomina del Presidente del Tribunale, art. 739, gravame ex art. 111 Cost.?</a:t>
            </a:r>
          </a:p>
          <a:p>
            <a:pPr marL="0" indent="0">
              <a:buNone/>
            </a:pPr>
            <a:r>
              <a:rPr lang="it-IT" dirty="0"/>
              <a:t> </a:t>
            </a:r>
          </a:p>
          <a:p>
            <a:r>
              <a:rPr lang="it-IT" dirty="0"/>
              <a:t>le sopravvenienze – la questione dell’estinzione (v. a proposito della s.n.c.)</a:t>
            </a:r>
          </a:p>
        </p:txBody>
      </p:sp>
    </p:spTree>
    <p:extLst>
      <p:ext uri="{BB962C8B-B14F-4D97-AF65-F5344CB8AC3E}">
        <p14:creationId xmlns:p14="http://schemas.microsoft.com/office/powerpoint/2010/main" val="41652661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società in nome collettivo I </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La nozione dell’art. 2291 c.c.</a:t>
            </a:r>
          </a:p>
          <a:p>
            <a:r>
              <a:rPr lang="it-IT" dirty="0" smtClean="0"/>
              <a:t>Pubblicità legale, art. 2296 c.c.; e collettiva «irregolare» </a:t>
            </a:r>
          </a:p>
          <a:p>
            <a:r>
              <a:rPr lang="it-IT" dirty="0" smtClean="0"/>
              <a:t>L’atto costitutivo della collettiva regolare, art. 2295 </a:t>
            </a:r>
          </a:p>
          <a:p>
            <a:pPr lvl="1"/>
            <a:r>
              <a:rPr lang="it-IT" dirty="0" smtClean="0"/>
              <a:t>La ragione sociale: art. 2292</a:t>
            </a:r>
          </a:p>
          <a:p>
            <a:pPr lvl="1"/>
            <a:r>
              <a:rPr lang="it-IT" dirty="0" smtClean="0"/>
              <a:t>La sede: suo rilievo ai fini degli artt. 2296, 19 c.p.c., 9 </a:t>
            </a:r>
            <a:r>
              <a:rPr lang="it-IT" dirty="0" err="1" smtClean="0"/>
              <a:t>l.f.</a:t>
            </a:r>
            <a:r>
              <a:rPr lang="it-IT" dirty="0" smtClean="0"/>
              <a:t>, 1368.2</a:t>
            </a:r>
          </a:p>
          <a:p>
            <a:pPr lvl="1"/>
            <a:r>
              <a:rPr lang="it-IT" dirty="0" smtClean="0"/>
              <a:t>La durata </a:t>
            </a:r>
          </a:p>
          <a:p>
            <a:r>
              <a:rPr lang="it-IT" dirty="0" smtClean="0"/>
              <a:t>Il «sindacato» del cancelliere</a:t>
            </a:r>
          </a:p>
          <a:p>
            <a:endParaRPr lang="it-IT" dirty="0"/>
          </a:p>
        </p:txBody>
      </p:sp>
    </p:spTree>
    <p:extLst>
      <p:ext uri="{BB962C8B-B14F-4D97-AF65-F5344CB8AC3E}">
        <p14:creationId xmlns:p14="http://schemas.microsoft.com/office/powerpoint/2010/main" val="271603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società in nome collettivo </a:t>
            </a:r>
            <a:r>
              <a:rPr lang="it-IT" dirty="0" smtClean="0"/>
              <a:t>II</a:t>
            </a:r>
            <a:endParaRPr lang="it-IT" dirty="0"/>
          </a:p>
        </p:txBody>
      </p:sp>
      <p:sp>
        <p:nvSpPr>
          <p:cNvPr id="3" name="Segnaposto contenuto 2"/>
          <p:cNvSpPr>
            <a:spLocks noGrp="1"/>
          </p:cNvSpPr>
          <p:nvPr>
            <p:ph idx="1"/>
          </p:nvPr>
        </p:nvSpPr>
        <p:spPr/>
        <p:txBody>
          <a:bodyPr/>
          <a:lstStyle/>
          <a:p>
            <a:r>
              <a:rPr lang="it-IT" dirty="0" smtClean="0"/>
              <a:t>Divieto di concorrenza del socio: art. 2301 </a:t>
            </a:r>
          </a:p>
          <a:p>
            <a:r>
              <a:rPr lang="it-IT" dirty="0" smtClean="0"/>
              <a:t>I creditori sociali: art. 2304 (rispetto a 2268)</a:t>
            </a:r>
          </a:p>
          <a:p>
            <a:r>
              <a:rPr lang="it-IT" dirty="0" smtClean="0"/>
              <a:t>I creditori particolari del socio: artt. 2305 e 2307 (rispetto a 2270)</a:t>
            </a:r>
          </a:p>
          <a:p>
            <a:r>
              <a:rPr lang="it-IT" dirty="0" smtClean="0"/>
              <a:t>Rappresentanza della società: art. 2298 c.c. (rispetto a 2266)</a:t>
            </a:r>
          </a:p>
          <a:p>
            <a:r>
              <a:rPr lang="it-IT" dirty="0" smtClean="0"/>
              <a:t>Scioglimento: art. 2308 che aggiunge all’art. 2272 </a:t>
            </a:r>
          </a:p>
          <a:p>
            <a:endParaRPr lang="it-IT" dirty="0"/>
          </a:p>
        </p:txBody>
      </p:sp>
    </p:spTree>
    <p:extLst>
      <p:ext uri="{BB962C8B-B14F-4D97-AF65-F5344CB8AC3E}">
        <p14:creationId xmlns:p14="http://schemas.microsoft.com/office/powerpoint/2010/main" val="288822902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società in nome collettivo </a:t>
            </a:r>
            <a:r>
              <a:rPr lang="it-IT" dirty="0" smtClean="0"/>
              <a:t>III</a:t>
            </a:r>
            <a:r>
              <a:rPr lang="it-IT" dirty="0"/>
              <a:t> La liquidazione </a:t>
            </a:r>
          </a:p>
        </p:txBody>
      </p:sp>
      <p:sp>
        <p:nvSpPr>
          <p:cNvPr id="3" name="Segnaposto contenuto 2"/>
          <p:cNvSpPr>
            <a:spLocks noGrp="1"/>
          </p:cNvSpPr>
          <p:nvPr>
            <p:ph idx="1"/>
          </p:nvPr>
        </p:nvSpPr>
        <p:spPr/>
        <p:txBody>
          <a:bodyPr>
            <a:normAutofit fontScale="85000" lnSpcReduction="20000"/>
          </a:bodyPr>
          <a:lstStyle/>
          <a:p>
            <a:endParaRPr lang="it-IT" dirty="0" smtClean="0"/>
          </a:p>
          <a:p>
            <a:r>
              <a:rPr lang="it-IT" cap="small" dirty="0"/>
              <a:t>O</a:t>
            </a:r>
            <a:r>
              <a:rPr lang="it-IT" dirty="0"/>
              <a:t>bbligatorietà del procedimento, cfr. art. 2309 rispetto all’art. 2275</a:t>
            </a:r>
          </a:p>
          <a:p>
            <a:pPr marL="0" indent="0">
              <a:buNone/>
            </a:pPr>
            <a:r>
              <a:rPr lang="it-IT" dirty="0"/>
              <a:t> </a:t>
            </a:r>
          </a:p>
          <a:p>
            <a:r>
              <a:rPr lang="it-IT" dirty="0"/>
              <a:t>quid se non c’è accordo sulla causa di scioglimento?</a:t>
            </a:r>
          </a:p>
          <a:p>
            <a:pPr marL="0" indent="0">
              <a:buNone/>
            </a:pPr>
            <a:r>
              <a:rPr lang="it-IT" dirty="0"/>
              <a:t> </a:t>
            </a:r>
          </a:p>
          <a:p>
            <a:r>
              <a:rPr lang="it-IT" dirty="0"/>
              <a:t>Il bilancio di liquidazione (art. 2311)</a:t>
            </a:r>
          </a:p>
          <a:p>
            <a:r>
              <a:rPr lang="it-IT" dirty="0"/>
              <a:t>approvazione tacita nei due mesi, art. 2311.2.</a:t>
            </a:r>
          </a:p>
          <a:p>
            <a:r>
              <a:rPr lang="it-IT" dirty="0"/>
              <a:t>liberazione del liquidatore con l’approvazione del bilancio, art. 2311.4.</a:t>
            </a:r>
          </a:p>
          <a:p>
            <a:r>
              <a:rPr lang="it-IT" dirty="0" smtClean="0"/>
              <a:t>Sua </a:t>
            </a:r>
            <a:r>
              <a:rPr lang="it-IT" dirty="0"/>
              <a:t>impugnazione, comma 3, </a:t>
            </a:r>
          </a:p>
          <a:p>
            <a:endParaRPr lang="it-IT" dirty="0"/>
          </a:p>
        </p:txBody>
      </p:sp>
    </p:spTree>
    <p:extLst>
      <p:ext uri="{BB962C8B-B14F-4D97-AF65-F5344CB8AC3E}">
        <p14:creationId xmlns:p14="http://schemas.microsoft.com/office/powerpoint/2010/main" val="23295457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società in nome collettivo IV</a:t>
            </a:r>
            <a:endParaRPr lang="it-IT" dirty="0"/>
          </a:p>
        </p:txBody>
      </p:sp>
      <p:sp>
        <p:nvSpPr>
          <p:cNvPr id="3" name="Segnaposto contenuto 2"/>
          <p:cNvSpPr>
            <a:spLocks noGrp="1"/>
          </p:cNvSpPr>
          <p:nvPr>
            <p:ph idx="1"/>
          </p:nvPr>
        </p:nvSpPr>
        <p:spPr/>
        <p:txBody>
          <a:bodyPr/>
          <a:lstStyle/>
          <a:p>
            <a:r>
              <a:rPr lang="it-IT" dirty="0"/>
              <a:t>La cancellazione della società, art. 2312. Cancellazione determina l’estinzione</a:t>
            </a:r>
            <a:r>
              <a:rPr lang="it-IT" dirty="0" smtClean="0"/>
              <a:t>?</a:t>
            </a:r>
          </a:p>
          <a:p>
            <a:r>
              <a:rPr lang="it-IT" dirty="0" smtClean="0"/>
              <a:t>Il fallimento della società cancellata nell’anno dalla cancellazione e dalla cessazione dell’attività ai sensi dell’art. 10 </a:t>
            </a:r>
            <a:r>
              <a:rPr lang="it-IT" dirty="0" err="1" smtClean="0"/>
              <a:t>l.f.</a:t>
            </a:r>
            <a:endParaRPr lang="it-IT" dirty="0"/>
          </a:p>
        </p:txBody>
      </p:sp>
    </p:spTree>
    <p:extLst>
      <p:ext uri="{BB962C8B-B14F-4D97-AF65-F5344CB8AC3E}">
        <p14:creationId xmlns:p14="http://schemas.microsoft.com/office/powerpoint/2010/main" val="38858238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collettiva irregolare </a:t>
            </a:r>
            <a:endParaRPr lang="it-IT" dirty="0"/>
          </a:p>
        </p:txBody>
      </p:sp>
      <p:sp>
        <p:nvSpPr>
          <p:cNvPr id="3" name="Segnaposto contenuto 2"/>
          <p:cNvSpPr>
            <a:spLocks noGrp="1"/>
          </p:cNvSpPr>
          <p:nvPr>
            <p:ph idx="1"/>
          </p:nvPr>
        </p:nvSpPr>
        <p:spPr/>
        <p:txBody>
          <a:bodyPr>
            <a:normAutofit fontScale="47500" lnSpcReduction="20000"/>
          </a:bodyPr>
          <a:lstStyle/>
          <a:p>
            <a:r>
              <a:rPr lang="it-IT" dirty="0"/>
              <a:t>Per la società irregolare il rinvio alle norme della s.s., art. </a:t>
            </a:r>
            <a:r>
              <a:rPr lang="it-IT" dirty="0" smtClean="0"/>
              <a:t>2297</a:t>
            </a:r>
            <a:endParaRPr lang="it-IT" dirty="0"/>
          </a:p>
          <a:p>
            <a:endParaRPr lang="it-IT" dirty="0"/>
          </a:p>
          <a:p>
            <a:r>
              <a:rPr lang="it-IT" dirty="0"/>
              <a:t>Effetti, v. art. 2193. La mancata iscrizione: lo statuto della collettiva irregolare, art. 2297, sua rilevanza solo nei confronti dei terzi. Differenza di piani fra società irregolare e di fatto: nella prima può esserci il contratto sociale ed anche essere scritto ma manca l’iscrizione al registro delle imprese. Nella seconda il contratto non è scritto. Quindi la società di fatto è sempre irregolare; ma non è vero il contrario.</a:t>
            </a:r>
          </a:p>
          <a:p>
            <a:pPr marL="0" indent="0">
              <a:buNone/>
            </a:pPr>
            <a:r>
              <a:rPr lang="it-IT" dirty="0"/>
              <a:t> </a:t>
            </a:r>
          </a:p>
          <a:p>
            <a:r>
              <a:rPr lang="it-IT" dirty="0"/>
              <a:t>Rinvio alle norme sulla società semplice, salvo</a:t>
            </a:r>
          </a:p>
          <a:p>
            <a:pPr lvl="0"/>
            <a:r>
              <a:rPr lang="it-IT" dirty="0"/>
              <a:t>art. 2267; e</a:t>
            </a:r>
          </a:p>
          <a:p>
            <a:pPr lvl="0"/>
            <a:r>
              <a:rPr lang="it-IT" dirty="0"/>
              <a:t>esclusioni e limitazioni della rappresentanza, art. 2297.2 La regola della società semplice è, come si è visto, che a) i limiti originari al potere rappresentativo possono essere opposti al terzo, che ha l’onere di accertarsene, art. 2266.2; b) le modificazioni e l’estinzione, ai sensi dell’art. 2266.3., che rinvia all’art. 1396, devono essere portate a conoscenza dei terzi con mezzi idonei. Nella collettiva irregolare, invece, i patti sia originari sia successivi sono opponibili solo se la società provi che i terzi ne erano a conoscenza (art. 2297.2., parte seconda). </a:t>
            </a:r>
          </a:p>
          <a:p>
            <a:pPr lvl="0"/>
            <a:r>
              <a:rPr lang="it-IT" dirty="0"/>
              <a:t>e v. anche l’art. 2949, la prescrizione quinquennale vale solo per le società iscritte.</a:t>
            </a:r>
          </a:p>
          <a:p>
            <a:pPr lvl="0"/>
            <a:r>
              <a:rPr lang="it-IT" dirty="0"/>
              <a:t>v. anche artt. 160 e 187 </a:t>
            </a:r>
            <a:r>
              <a:rPr lang="it-IT" dirty="0" err="1"/>
              <a:t>l.f.</a:t>
            </a:r>
            <a:r>
              <a:rPr lang="it-IT" dirty="0"/>
              <a:t>, concordato preventivo ed amministrazione controllata</a:t>
            </a:r>
          </a:p>
          <a:p>
            <a:endParaRPr lang="it-IT" dirty="0"/>
          </a:p>
          <a:p>
            <a:r>
              <a:rPr lang="it-IT" dirty="0"/>
              <a:t>Inopponibile addirittura l’estraneità all’oggetto sociale? così parrebbe Cass. </a:t>
            </a:r>
          </a:p>
          <a:p>
            <a:endParaRPr lang="it-IT" dirty="0"/>
          </a:p>
        </p:txBody>
      </p:sp>
    </p:spTree>
    <p:extLst>
      <p:ext uri="{BB962C8B-B14F-4D97-AF65-F5344CB8AC3E}">
        <p14:creationId xmlns:p14="http://schemas.microsoft.com/office/powerpoint/2010/main" val="21738689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collettiva irregolare</a:t>
            </a:r>
            <a:endParaRPr lang="it-IT" dirty="0"/>
          </a:p>
        </p:txBody>
      </p:sp>
      <p:sp>
        <p:nvSpPr>
          <p:cNvPr id="3" name="Segnaposto contenuto 2"/>
          <p:cNvSpPr>
            <a:spLocks noGrp="1"/>
          </p:cNvSpPr>
          <p:nvPr>
            <p:ph idx="1"/>
          </p:nvPr>
        </p:nvSpPr>
        <p:spPr/>
        <p:txBody>
          <a:bodyPr>
            <a:normAutofit fontScale="55000" lnSpcReduction="20000"/>
          </a:bodyPr>
          <a:lstStyle/>
          <a:p>
            <a:r>
              <a:rPr lang="it-IT" dirty="0"/>
              <a:t>quindi </a:t>
            </a:r>
            <a:r>
              <a:rPr lang="it-IT" cap="small" dirty="0"/>
              <a:t>società regolare </a:t>
            </a:r>
            <a:r>
              <a:rPr lang="it-IT" dirty="0"/>
              <a:t>ha tre vantaggi:</a:t>
            </a:r>
          </a:p>
          <a:p>
            <a:r>
              <a:rPr lang="it-IT" dirty="0"/>
              <a:t>a) il conferimento resta con il vincolo di destinazione (art. 2305 rispetto al comma 2 dell’art. 2270 limita prerogative del creditore particolare del socio);</a:t>
            </a:r>
          </a:p>
          <a:p>
            <a:r>
              <a:rPr lang="it-IT" dirty="0"/>
              <a:t>b) carattere sussidiario della responsabilità (art. 2304 rispetto a 2268: </a:t>
            </a:r>
            <a:r>
              <a:rPr lang="it-IT" dirty="0" err="1"/>
              <a:t>beneficium</a:t>
            </a:r>
            <a:r>
              <a:rPr lang="it-IT" dirty="0"/>
              <a:t> </a:t>
            </a:r>
            <a:r>
              <a:rPr lang="it-IT" dirty="0" err="1"/>
              <a:t>excussionis</a:t>
            </a:r>
            <a:r>
              <a:rPr lang="it-IT" dirty="0"/>
              <a:t>. Ma in sede di cognizione agire nei confronti del socio).</a:t>
            </a:r>
          </a:p>
          <a:p>
            <a:r>
              <a:rPr lang="it-IT" dirty="0"/>
              <a:t>c) limitazioni al potere di rappresentanza sono opponibili al terzo una volta iscritte (art. 2298; è diverso dall’art. 2266, perché impone un onere pubblicitario specifico – non i “mezzi idonei” dell’art. 1396 – ma, una volta assolto l’onere, le limitazioni sia originarie sia sopravvenute sono opponibili </a:t>
            </a:r>
            <a:r>
              <a:rPr lang="it-IT" i="1" dirty="0"/>
              <a:t>de iure</a:t>
            </a:r>
            <a:r>
              <a:rPr lang="it-IT" dirty="0"/>
              <a:t>);</a:t>
            </a:r>
          </a:p>
          <a:p>
            <a:r>
              <a:rPr lang="it-IT" dirty="0"/>
              <a:t> </a:t>
            </a:r>
          </a:p>
          <a:p>
            <a:r>
              <a:rPr lang="it-IT" dirty="0"/>
              <a:t>Il diritto individuale alla regolarizzazione, art. 2296.2 (anche se si tratta di società di fatto?) Sul punto v. Cass. 17 gennaio 2003, n. 613, Grimani c. Multi Import s.r.l., in </a:t>
            </a:r>
            <a:r>
              <a:rPr lang="it-IT" i="1" dirty="0"/>
              <a:t>Riv. dir. ind.</a:t>
            </a:r>
            <a:r>
              <a:rPr lang="it-IT" dirty="0"/>
              <a:t>, 2003, II, 312 ss. con nota di M. </a:t>
            </a:r>
            <a:r>
              <a:rPr lang="it-IT" cap="small" dirty="0" err="1"/>
              <a:t>Furno</a:t>
            </a:r>
            <a:r>
              <a:rPr lang="it-IT" dirty="0"/>
              <a:t>, </a:t>
            </a:r>
            <a:r>
              <a:rPr lang="it-IT" i="1" dirty="0"/>
              <a:t>La “sanzione in futuro” di cui all’art. 64 della legge marchi: misura risarcitoria o di rafforzamento dell’inibitoria?</a:t>
            </a:r>
            <a:r>
              <a:rPr lang="it-IT" dirty="0"/>
              <a:t> che però confonde fra il beneficio di escussione della s.s. e quello della s.n.c.</a:t>
            </a:r>
          </a:p>
          <a:p>
            <a:r>
              <a:rPr lang="it-IT" dirty="0"/>
              <a:t> </a:t>
            </a:r>
          </a:p>
          <a:p>
            <a:endParaRPr lang="it-IT" dirty="0"/>
          </a:p>
        </p:txBody>
      </p:sp>
    </p:spTree>
    <p:extLst>
      <p:ext uri="{BB962C8B-B14F-4D97-AF65-F5344CB8AC3E}">
        <p14:creationId xmlns:p14="http://schemas.microsoft.com/office/powerpoint/2010/main" val="39764469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La società in accomandita semplice</a:t>
            </a:r>
            <a:endParaRPr lang="it-IT" dirty="0"/>
          </a:p>
        </p:txBody>
      </p:sp>
      <p:sp>
        <p:nvSpPr>
          <p:cNvPr id="3" name="Segnaposto contenuto 2"/>
          <p:cNvSpPr>
            <a:spLocks noGrp="1"/>
          </p:cNvSpPr>
          <p:nvPr>
            <p:ph idx="1"/>
          </p:nvPr>
        </p:nvSpPr>
        <p:spPr/>
        <p:txBody>
          <a:bodyPr>
            <a:normAutofit fontScale="85000" lnSpcReduction="20000"/>
          </a:bodyPr>
          <a:lstStyle/>
          <a:p>
            <a:r>
              <a:rPr lang="it-IT" dirty="0"/>
              <a:t>Le caratteristiche del tipo (art. 2313): la scissione fra soci finanziatori ed amministratori</a:t>
            </a:r>
          </a:p>
          <a:p>
            <a:r>
              <a:rPr lang="it-IT" dirty="0"/>
              <a:t>Caratteristiche delle due categorie di soci:</a:t>
            </a:r>
          </a:p>
          <a:p>
            <a:pPr lvl="1"/>
            <a:r>
              <a:rPr lang="it-IT" dirty="0"/>
              <a:t>accomandatari, come collettiva, art. 2318.1.</a:t>
            </a:r>
          </a:p>
          <a:p>
            <a:pPr lvl="1"/>
            <a:r>
              <a:rPr lang="it-IT" dirty="0"/>
              <a:t>accomandanti</a:t>
            </a:r>
          </a:p>
          <a:p>
            <a:pPr lvl="2"/>
            <a:r>
              <a:rPr lang="it-IT" dirty="0"/>
              <a:t>non amministratori, art. 2318.2 </a:t>
            </a:r>
          </a:p>
          <a:p>
            <a:pPr lvl="2"/>
            <a:r>
              <a:rPr lang="it-IT" dirty="0"/>
              <a:t>limitazione di responsabilità (art. 2313.1: e non può essere direttamente escusso; responsabilità limitata vuole dire responsabilità localizzata sul patrimonio sociale e responsabilità personale esclusa)</a:t>
            </a:r>
          </a:p>
          <a:p>
            <a:pPr lvl="2"/>
            <a:r>
              <a:rPr lang="it-IT" dirty="0"/>
              <a:t>conferimento di capitale e non d’opera (</a:t>
            </a:r>
            <a:r>
              <a:rPr lang="it-IT" cap="small" dirty="0"/>
              <a:t>Montalenti</a:t>
            </a:r>
            <a:r>
              <a:rPr lang="it-IT" dirty="0"/>
              <a:t> sulla base dell’art. 2322.1. Contra Cass. 1099/87 e</a:t>
            </a:r>
            <a:r>
              <a:rPr lang="it-IT" cap="small" dirty="0"/>
              <a:t> Di Sabato)</a:t>
            </a:r>
            <a:endParaRPr lang="it-IT" dirty="0"/>
          </a:p>
          <a:p>
            <a:r>
              <a:rPr lang="it-IT" dirty="0"/>
              <a:t>Nozione dunque attenuata di esercizio in comune </a:t>
            </a:r>
          </a:p>
          <a:p>
            <a:endParaRPr lang="it-IT" dirty="0"/>
          </a:p>
        </p:txBody>
      </p:sp>
    </p:spTree>
    <p:extLst>
      <p:ext uri="{BB962C8B-B14F-4D97-AF65-F5344CB8AC3E}">
        <p14:creationId xmlns:p14="http://schemas.microsoft.com/office/powerpoint/2010/main" val="1455671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L’impresa </a:t>
            </a:r>
            <a:r>
              <a:rPr lang="it-IT" dirty="0" smtClean="0"/>
              <a:t>2</a:t>
            </a:r>
            <a:endParaRPr lang="it-IT" dirty="0"/>
          </a:p>
        </p:txBody>
      </p:sp>
      <p:sp>
        <p:nvSpPr>
          <p:cNvPr id="3" name="Segnaposto contenuto 2"/>
          <p:cNvSpPr>
            <a:spLocks noGrp="1"/>
          </p:cNvSpPr>
          <p:nvPr>
            <p:ph idx="1"/>
          </p:nvPr>
        </p:nvSpPr>
        <p:spPr/>
        <p:txBody>
          <a:bodyPr/>
          <a:lstStyle/>
          <a:p>
            <a:r>
              <a:rPr lang="it-IT" dirty="0" smtClean="0"/>
              <a:t>Gli elementi costitutivi della fattispecie impresa</a:t>
            </a:r>
          </a:p>
          <a:p>
            <a:r>
              <a:rPr lang="it-IT" dirty="0" smtClean="0"/>
              <a:t>Tre certi</a:t>
            </a:r>
          </a:p>
          <a:p>
            <a:r>
              <a:rPr lang="it-IT" dirty="0" smtClean="0"/>
              <a:t>1 attività</a:t>
            </a:r>
          </a:p>
          <a:p>
            <a:r>
              <a:rPr lang="it-IT" dirty="0" smtClean="0"/>
              <a:t>2 economicità</a:t>
            </a:r>
          </a:p>
          <a:p>
            <a:r>
              <a:rPr lang="it-IT" dirty="0" smtClean="0"/>
              <a:t>3 professionalità</a:t>
            </a:r>
            <a:endParaRPr lang="it-IT" dirty="0"/>
          </a:p>
        </p:txBody>
      </p:sp>
    </p:spTree>
    <p:extLst>
      <p:ext uri="{BB962C8B-B14F-4D97-AF65-F5344CB8AC3E}">
        <p14:creationId xmlns:p14="http://schemas.microsoft.com/office/powerpoint/2010/main" val="276814248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società in accomandita </a:t>
            </a:r>
            <a:r>
              <a:rPr lang="it-IT" dirty="0" smtClean="0"/>
              <a:t>semplice 2</a:t>
            </a:r>
            <a:endParaRPr lang="it-IT" dirty="0"/>
          </a:p>
        </p:txBody>
      </p:sp>
      <p:sp>
        <p:nvSpPr>
          <p:cNvPr id="3" name="Segnaposto contenuto 2"/>
          <p:cNvSpPr>
            <a:spLocks noGrp="1"/>
          </p:cNvSpPr>
          <p:nvPr>
            <p:ph idx="1"/>
          </p:nvPr>
        </p:nvSpPr>
        <p:spPr/>
        <p:txBody>
          <a:bodyPr>
            <a:normAutofit fontScale="77500" lnSpcReduction="20000"/>
          </a:bodyPr>
          <a:lstStyle/>
          <a:p>
            <a:r>
              <a:rPr lang="it-IT" dirty="0"/>
              <a:t>La ragione sociale, art. 2314.1 (ma non basta il cognome, secondo </a:t>
            </a:r>
            <a:r>
              <a:rPr lang="it-IT" cap="small" dirty="0" err="1"/>
              <a:t>Cagnasso-Irrera</a:t>
            </a:r>
            <a:r>
              <a:rPr lang="it-IT" dirty="0"/>
              <a:t>; peraltro la prassi è variegata, secondo quanto testimonia la ricerca di </a:t>
            </a:r>
            <a:r>
              <a:rPr lang="it-IT" cap="small" dirty="0" err="1"/>
              <a:t>Di</a:t>
            </a:r>
            <a:r>
              <a:rPr lang="it-IT" cap="small" dirty="0"/>
              <a:t> Cataldo</a:t>
            </a:r>
            <a:r>
              <a:rPr lang="it-IT" dirty="0"/>
              <a:t>)</a:t>
            </a:r>
          </a:p>
          <a:p>
            <a:r>
              <a:rPr lang="it-IT" dirty="0"/>
              <a:t>L’esclusione degli accomandanti dall’amministrazione della società</a:t>
            </a:r>
          </a:p>
          <a:p>
            <a:r>
              <a:rPr lang="it-IT" dirty="0"/>
              <a:t>di nuovo l’art. 2318.2 Le autorizzazioni ed i pareri del comma 2. dell’art. 2320 Solo singole categorie di operazioni, non tutte quelle che eccedano l’importo di (</a:t>
            </a:r>
            <a:r>
              <a:rPr lang="it-IT" cap="small" dirty="0"/>
              <a:t>Campobasso</a:t>
            </a:r>
            <a:r>
              <a:rPr lang="it-IT" dirty="0"/>
              <a:t>95, 129)</a:t>
            </a:r>
          </a:p>
          <a:p>
            <a:r>
              <a:rPr lang="it-IT" dirty="0"/>
              <a:t>Il divieto di ingerenza</a:t>
            </a:r>
          </a:p>
          <a:p>
            <a:r>
              <a:rPr lang="it-IT" dirty="0" smtClean="0"/>
              <a:t>conseguenza </a:t>
            </a:r>
            <a:r>
              <a:rPr lang="it-IT" dirty="0"/>
              <a:t>della violazione del divieto: l’atto è valido ma l’accomandatario amministratore è responsabile</a:t>
            </a:r>
          </a:p>
        </p:txBody>
      </p:sp>
    </p:spTree>
    <p:extLst>
      <p:ext uri="{BB962C8B-B14F-4D97-AF65-F5344CB8AC3E}">
        <p14:creationId xmlns:p14="http://schemas.microsoft.com/office/powerpoint/2010/main" val="28552525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L’accomandita semplice 3 </a:t>
            </a:r>
            <a:endParaRPr lang="it-IT" dirty="0"/>
          </a:p>
        </p:txBody>
      </p:sp>
      <p:sp>
        <p:nvSpPr>
          <p:cNvPr id="3" name="Segnaposto contenuto 2"/>
          <p:cNvSpPr>
            <a:spLocks noGrp="1"/>
          </p:cNvSpPr>
          <p:nvPr>
            <p:ph idx="1"/>
          </p:nvPr>
        </p:nvSpPr>
        <p:spPr/>
        <p:txBody>
          <a:bodyPr>
            <a:normAutofit fontScale="70000" lnSpcReduction="20000"/>
          </a:bodyPr>
          <a:lstStyle/>
          <a:p>
            <a:r>
              <a:rPr lang="it-IT" cap="small" dirty="0"/>
              <a:t>Accomandita irregolare</a:t>
            </a:r>
            <a:endParaRPr lang="it-IT" dirty="0"/>
          </a:p>
          <a:p>
            <a:pPr marL="0" indent="0">
              <a:buNone/>
            </a:pPr>
            <a:r>
              <a:rPr lang="it-IT" cap="small" dirty="0"/>
              <a:t> </a:t>
            </a:r>
            <a:endParaRPr lang="it-IT" dirty="0"/>
          </a:p>
          <a:p>
            <a:r>
              <a:rPr lang="it-IT" dirty="0"/>
              <a:t>Art. 2317, richiamo all’art. 2297. Ma l’accomandante resta limitatamente responsabile; però il divieto di immistione è più stringente (ovvero non conosce le eccezioni dell’art. 2320.1. e 2.).</a:t>
            </a:r>
          </a:p>
          <a:p>
            <a:pPr marL="0" indent="0">
              <a:buNone/>
            </a:pPr>
            <a:r>
              <a:rPr lang="it-IT" dirty="0"/>
              <a:t> </a:t>
            </a:r>
          </a:p>
          <a:p>
            <a:r>
              <a:rPr lang="it-IT" cap="small" dirty="0"/>
              <a:t>Trasmissione e cessione della quota di socio accomandante</a:t>
            </a:r>
            <a:endParaRPr lang="it-IT" dirty="0"/>
          </a:p>
          <a:p>
            <a:pPr marL="0" indent="0">
              <a:buNone/>
            </a:pPr>
            <a:r>
              <a:rPr lang="it-IT" cap="small" dirty="0"/>
              <a:t> </a:t>
            </a:r>
            <a:endParaRPr lang="it-IT" dirty="0"/>
          </a:p>
          <a:p>
            <a:r>
              <a:rPr lang="it-IT" dirty="0"/>
              <a:t>Trasmissione automatica </a:t>
            </a:r>
            <a:r>
              <a:rPr lang="it-IT" i="1" dirty="0"/>
              <a:t>mortis causa</a:t>
            </a:r>
            <a:r>
              <a:rPr lang="it-IT" dirty="0"/>
              <a:t>, art. 2322.1. (ma se vi sono più eredi forse rappresentante comune) </a:t>
            </a:r>
          </a:p>
          <a:p>
            <a:pPr marL="0" indent="0">
              <a:buNone/>
            </a:pPr>
            <a:r>
              <a:rPr lang="it-IT" dirty="0"/>
              <a:t> </a:t>
            </a:r>
          </a:p>
          <a:p>
            <a:r>
              <a:rPr lang="it-IT" dirty="0"/>
              <a:t>Cessione </a:t>
            </a:r>
            <a:r>
              <a:rPr lang="it-IT" i="1" dirty="0"/>
              <a:t>inter vivos</a:t>
            </a:r>
            <a:r>
              <a:rPr lang="it-IT" dirty="0"/>
              <a:t> consenso della maggioranza di capitale</a:t>
            </a:r>
          </a:p>
        </p:txBody>
      </p:sp>
    </p:spTree>
    <p:extLst>
      <p:ext uri="{BB962C8B-B14F-4D97-AF65-F5344CB8AC3E}">
        <p14:creationId xmlns:p14="http://schemas.microsoft.com/office/powerpoint/2010/main" val="2851274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società per azioni</a:t>
            </a:r>
            <a:r>
              <a:rPr lang="it-IT" dirty="0"/>
              <a:t>.</a:t>
            </a:r>
            <a:r>
              <a:rPr lang="it-IT" dirty="0" smtClean="0"/>
              <a:t> Introduzione (383-396) </a:t>
            </a:r>
            <a:endParaRPr lang="it-IT" dirty="0"/>
          </a:p>
        </p:txBody>
      </p:sp>
      <p:sp>
        <p:nvSpPr>
          <p:cNvPr id="3" name="Segnaposto contenuto 2"/>
          <p:cNvSpPr>
            <a:spLocks noGrp="1"/>
          </p:cNvSpPr>
          <p:nvPr>
            <p:ph idx="1"/>
          </p:nvPr>
        </p:nvSpPr>
        <p:spPr/>
        <p:txBody>
          <a:bodyPr>
            <a:normAutofit fontScale="92500"/>
          </a:bodyPr>
          <a:lstStyle/>
          <a:p>
            <a:r>
              <a:rPr lang="it-IT" dirty="0" smtClean="0"/>
              <a:t>Le caratteristiche: libera trasferibilità + responsabilità limitata</a:t>
            </a:r>
          </a:p>
          <a:p>
            <a:r>
              <a:rPr lang="it-IT" dirty="0" smtClean="0"/>
              <a:t>Le quattro tipologie di conflitti:</a:t>
            </a:r>
          </a:p>
          <a:p>
            <a:r>
              <a:rPr lang="it-IT" dirty="0" smtClean="0"/>
              <a:t>1 Soci/creditori</a:t>
            </a:r>
          </a:p>
          <a:p>
            <a:r>
              <a:rPr lang="it-IT" dirty="0" smtClean="0"/>
              <a:t>2 Soci investitori/gestori (agency costs; </a:t>
            </a:r>
            <a:r>
              <a:rPr lang="it-IT" dirty="0" err="1" smtClean="0"/>
              <a:t>risk</a:t>
            </a:r>
            <a:r>
              <a:rPr lang="it-IT" dirty="0" smtClean="0"/>
              <a:t> </a:t>
            </a:r>
            <a:r>
              <a:rPr lang="it-IT" dirty="0" err="1" smtClean="0"/>
              <a:t>bias</a:t>
            </a:r>
            <a:r>
              <a:rPr lang="it-IT" dirty="0" smtClean="0"/>
              <a:t>)</a:t>
            </a:r>
          </a:p>
          <a:p>
            <a:r>
              <a:rPr lang="it-IT" dirty="0" smtClean="0"/>
              <a:t>3 azionisti imprenditori/azionisti risparmiatori Risparmio diffuso</a:t>
            </a:r>
          </a:p>
          <a:p>
            <a:r>
              <a:rPr lang="it-IT" dirty="0" smtClean="0"/>
              <a:t>4 Interesse generale  </a:t>
            </a:r>
          </a:p>
          <a:p>
            <a:endParaRPr lang="it-IT" dirty="0"/>
          </a:p>
        </p:txBody>
      </p:sp>
    </p:spTree>
    <p:extLst>
      <p:ext uri="{BB962C8B-B14F-4D97-AF65-F5344CB8AC3E}">
        <p14:creationId xmlns:p14="http://schemas.microsoft.com/office/powerpoint/2010/main" val="263841340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società per azioni. Introduzione </a:t>
            </a:r>
            <a:r>
              <a:rPr lang="it-IT" dirty="0" smtClean="0"/>
              <a:t>(383-396)</a:t>
            </a:r>
            <a:endParaRPr lang="it-IT" dirty="0"/>
          </a:p>
        </p:txBody>
      </p:sp>
      <p:sp>
        <p:nvSpPr>
          <p:cNvPr id="3" name="Segnaposto contenuto 2"/>
          <p:cNvSpPr>
            <a:spLocks noGrp="1"/>
          </p:cNvSpPr>
          <p:nvPr>
            <p:ph idx="1"/>
          </p:nvPr>
        </p:nvSpPr>
        <p:spPr/>
        <p:txBody>
          <a:bodyPr/>
          <a:lstStyle/>
          <a:p>
            <a:r>
              <a:rPr lang="it-IT" dirty="0" smtClean="0"/>
              <a:t>Il punto di partenza: la disciplina codicistica del 1942</a:t>
            </a:r>
          </a:p>
          <a:p>
            <a:pPr lvl="1"/>
            <a:r>
              <a:rPr lang="it-IT" dirty="0" smtClean="0"/>
              <a:t>Inderogabilità</a:t>
            </a:r>
          </a:p>
          <a:p>
            <a:pPr lvl="1"/>
            <a:r>
              <a:rPr lang="it-IT" dirty="0" smtClean="0"/>
              <a:t>Scarsa diversificazione fra i tipi</a:t>
            </a:r>
          </a:p>
          <a:p>
            <a:pPr lvl="1"/>
            <a:r>
              <a:rPr lang="it-IT" dirty="0" smtClean="0"/>
              <a:t>Società monade </a:t>
            </a:r>
          </a:p>
          <a:p>
            <a:r>
              <a:rPr lang="it-IT" dirty="0" smtClean="0"/>
              <a:t>La miniriforma del 1974</a:t>
            </a:r>
          </a:p>
          <a:p>
            <a:pPr lvl="1"/>
            <a:r>
              <a:rPr lang="it-IT" dirty="0" smtClean="0"/>
              <a:t>Informazione + </a:t>
            </a:r>
            <a:r>
              <a:rPr lang="it-IT" dirty="0" err="1" smtClean="0"/>
              <a:t>eterotutela</a:t>
            </a:r>
            <a:endParaRPr lang="it-IT" dirty="0" smtClean="0"/>
          </a:p>
          <a:p>
            <a:pPr lvl="1"/>
            <a:r>
              <a:rPr lang="it-IT" dirty="0" smtClean="0"/>
              <a:t>Le azioni di risparmio</a:t>
            </a:r>
            <a:endParaRPr lang="it-IT" dirty="0"/>
          </a:p>
        </p:txBody>
      </p:sp>
    </p:spTree>
    <p:extLst>
      <p:ext uri="{BB962C8B-B14F-4D97-AF65-F5344CB8AC3E}">
        <p14:creationId xmlns:p14="http://schemas.microsoft.com/office/powerpoint/2010/main" val="291387637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società per azioni. Introduzione </a:t>
            </a:r>
            <a:r>
              <a:rPr lang="it-IT" dirty="0" smtClean="0"/>
              <a:t>(383-396)</a:t>
            </a:r>
            <a:endParaRPr lang="it-IT" dirty="0"/>
          </a:p>
        </p:txBody>
      </p:sp>
      <p:sp>
        <p:nvSpPr>
          <p:cNvPr id="3" name="Segnaposto contenuto 2"/>
          <p:cNvSpPr>
            <a:spLocks noGrp="1"/>
          </p:cNvSpPr>
          <p:nvPr>
            <p:ph idx="1"/>
          </p:nvPr>
        </p:nvSpPr>
        <p:spPr/>
        <p:txBody>
          <a:bodyPr/>
          <a:lstStyle/>
          <a:p>
            <a:r>
              <a:rPr lang="it-IT" dirty="0" smtClean="0"/>
              <a:t>Il TUF d. lgs. 58/98 – il ruolo degli investitori istituzionali </a:t>
            </a:r>
          </a:p>
          <a:p>
            <a:r>
              <a:rPr lang="it-IT" dirty="0" smtClean="0"/>
              <a:t>La riforma del 2003: </a:t>
            </a:r>
            <a:endParaRPr lang="it-IT" dirty="0"/>
          </a:p>
        </p:txBody>
      </p:sp>
    </p:spTree>
    <p:extLst>
      <p:ext uri="{BB962C8B-B14F-4D97-AF65-F5344CB8AC3E}">
        <p14:creationId xmlns:p14="http://schemas.microsoft.com/office/powerpoint/2010/main" val="324127865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Schema generale</a:t>
            </a:r>
            <a:endParaRPr lang="it-IT" dirty="0"/>
          </a:p>
        </p:txBody>
      </p:sp>
      <p:sp>
        <p:nvSpPr>
          <p:cNvPr id="3" name="Segnaposto contenuto 2"/>
          <p:cNvSpPr>
            <a:spLocks noGrp="1"/>
          </p:cNvSpPr>
          <p:nvPr>
            <p:ph idx="1"/>
          </p:nvPr>
        </p:nvSpPr>
        <p:spPr/>
        <p:txBody>
          <a:bodyPr>
            <a:normAutofit fontScale="62500" lnSpcReduction="20000"/>
          </a:bodyPr>
          <a:lstStyle/>
          <a:p>
            <a:r>
              <a:rPr lang="it-IT" b="1" cap="small" dirty="0"/>
              <a:t>I.1.) Introduzione</a:t>
            </a:r>
            <a:endParaRPr lang="it-IT" dirty="0"/>
          </a:p>
          <a:p>
            <a:r>
              <a:rPr lang="it-IT" b="1" dirty="0"/>
              <a:t>I.2.)</a:t>
            </a:r>
            <a:r>
              <a:rPr lang="it-IT" b="1" cap="small" dirty="0"/>
              <a:t> La costituzione</a:t>
            </a:r>
            <a:endParaRPr lang="it-IT" dirty="0"/>
          </a:p>
          <a:p>
            <a:r>
              <a:rPr lang="it-IT" b="1" cap="small" dirty="0"/>
              <a:t>I.3) Le azioni</a:t>
            </a:r>
            <a:endParaRPr lang="it-IT" dirty="0"/>
          </a:p>
          <a:p>
            <a:r>
              <a:rPr lang="it-IT" b="1" dirty="0"/>
              <a:t>I.4. </a:t>
            </a:r>
            <a:r>
              <a:rPr lang="it-IT" b="1" cap="small" dirty="0"/>
              <a:t>Gli organi</a:t>
            </a:r>
            <a:endParaRPr lang="it-IT" dirty="0"/>
          </a:p>
          <a:p>
            <a:r>
              <a:rPr lang="it-IT" b="1" dirty="0"/>
              <a:t>A) L’ASSEMBLEA</a:t>
            </a:r>
            <a:endParaRPr lang="it-IT" dirty="0"/>
          </a:p>
          <a:p>
            <a:r>
              <a:rPr lang="it-IT" b="1" dirty="0"/>
              <a:t>B) L’AMMINISTRAZIONE</a:t>
            </a:r>
            <a:endParaRPr lang="it-IT" dirty="0"/>
          </a:p>
          <a:p>
            <a:r>
              <a:rPr lang="it-IT" b="1" dirty="0"/>
              <a:t>C) I CONTROLLI INTERNI</a:t>
            </a:r>
            <a:endParaRPr lang="it-IT" dirty="0"/>
          </a:p>
          <a:p>
            <a:r>
              <a:rPr lang="it-IT" b="1" dirty="0"/>
              <a:t>D) I SISTEMI ALTERNATIVI</a:t>
            </a:r>
          </a:p>
          <a:p>
            <a:r>
              <a:rPr lang="it-IT" b="1" dirty="0"/>
              <a:t>E) I CONTROLLI ESTERNI</a:t>
            </a:r>
            <a:endParaRPr lang="it-IT" dirty="0"/>
          </a:p>
          <a:p>
            <a:r>
              <a:rPr lang="it-IT" b="1" dirty="0"/>
              <a:t>I.5) </a:t>
            </a:r>
            <a:r>
              <a:rPr lang="it-IT" b="1" cap="small" dirty="0"/>
              <a:t>Il bilancio</a:t>
            </a:r>
            <a:endParaRPr lang="it-IT" dirty="0"/>
          </a:p>
          <a:p>
            <a:r>
              <a:rPr lang="it-IT" b="1" dirty="0"/>
              <a:t>I.6) </a:t>
            </a:r>
            <a:r>
              <a:rPr lang="it-IT" b="1" cap="small" dirty="0"/>
              <a:t>Le modifiche dell’atto costitutivo</a:t>
            </a:r>
            <a:r>
              <a:rPr lang="it-IT" b="1" dirty="0"/>
              <a:t> </a:t>
            </a:r>
            <a:endParaRPr lang="it-IT" dirty="0"/>
          </a:p>
          <a:p>
            <a:r>
              <a:rPr lang="it-IT" b="1" dirty="0"/>
              <a:t>I.7) </a:t>
            </a:r>
            <a:r>
              <a:rPr lang="it-IT" b="1" cap="small" dirty="0"/>
              <a:t>Le obbligazioni </a:t>
            </a:r>
            <a:endParaRPr lang="it-IT" dirty="0"/>
          </a:p>
          <a:p>
            <a:r>
              <a:rPr lang="it-IT" b="1" dirty="0"/>
              <a:t>I.8) </a:t>
            </a:r>
            <a:r>
              <a:rPr lang="it-IT" b="1" cap="small" dirty="0"/>
              <a:t>Lo scioglimento della società per azioni</a:t>
            </a:r>
            <a:endParaRPr lang="it-IT" dirty="0"/>
          </a:p>
          <a:p>
            <a:r>
              <a:rPr lang="it-IT" b="1" dirty="0"/>
              <a:t>I.9) I </a:t>
            </a:r>
            <a:r>
              <a:rPr lang="it-IT" b="1" cap="small" dirty="0"/>
              <a:t>gruppi</a:t>
            </a:r>
            <a:endParaRPr lang="it-IT" dirty="0"/>
          </a:p>
          <a:p>
            <a:endParaRPr lang="it-IT" dirty="0"/>
          </a:p>
        </p:txBody>
      </p:sp>
    </p:spTree>
    <p:extLst>
      <p:ext uri="{BB962C8B-B14F-4D97-AF65-F5344CB8AC3E}">
        <p14:creationId xmlns:p14="http://schemas.microsoft.com/office/powerpoint/2010/main" val="93618669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società per azioni. Introduzione </a:t>
            </a:r>
            <a:r>
              <a:rPr lang="it-IT" dirty="0" smtClean="0"/>
              <a:t>(392-394)</a:t>
            </a:r>
            <a:endParaRPr lang="it-IT" dirty="0"/>
          </a:p>
        </p:txBody>
      </p:sp>
      <p:sp>
        <p:nvSpPr>
          <p:cNvPr id="3" name="Segnaposto contenuto 2"/>
          <p:cNvSpPr>
            <a:spLocks noGrp="1"/>
          </p:cNvSpPr>
          <p:nvPr>
            <p:ph idx="1"/>
          </p:nvPr>
        </p:nvSpPr>
        <p:spPr/>
        <p:txBody>
          <a:bodyPr>
            <a:normAutofit fontScale="70000" lnSpcReduction="20000"/>
          </a:bodyPr>
          <a:lstStyle/>
          <a:p>
            <a:r>
              <a:rPr lang="it-IT" dirty="0"/>
              <a:t>La disciplina speciale delle 2. </a:t>
            </a:r>
            <a:r>
              <a:rPr lang="it-IT" u="sng" dirty="0"/>
              <a:t>società rivolte al mercato o “aperte”</a:t>
            </a:r>
            <a:r>
              <a:rPr lang="it-IT" dirty="0"/>
              <a:t> (intese come sotto-genus: le “società che fanno ricorso al mercato del capitale di rischio”, art. 2325-</a:t>
            </a:r>
            <a:r>
              <a:rPr lang="it-IT" i="1" dirty="0"/>
              <a:t>bis</a:t>
            </a:r>
            <a:r>
              <a:rPr lang="it-IT" dirty="0"/>
              <a:t>.1), a loro volta divise in </a:t>
            </a:r>
            <a:endParaRPr lang="it-IT" dirty="0" smtClean="0"/>
          </a:p>
          <a:p>
            <a:pPr lvl="1"/>
            <a:r>
              <a:rPr lang="it-IT" dirty="0" smtClean="0"/>
              <a:t>società </a:t>
            </a:r>
            <a:r>
              <a:rPr lang="it-IT" dirty="0"/>
              <a:t>2.1. “emittenti di azioni quotate in mercati regolamentati” (</a:t>
            </a:r>
            <a:r>
              <a:rPr lang="it-IT" u="sng" dirty="0"/>
              <a:t>“quotate”</a:t>
            </a:r>
            <a:r>
              <a:rPr lang="it-IT" dirty="0"/>
              <a:t>) [che sono circa 300] e, con requisito più stringente, </a:t>
            </a:r>
            <a:endParaRPr lang="it-IT" dirty="0" smtClean="0"/>
          </a:p>
          <a:p>
            <a:pPr lvl="1"/>
            <a:r>
              <a:rPr lang="it-IT" dirty="0" smtClean="0"/>
              <a:t>gli  </a:t>
            </a:r>
            <a:r>
              <a:rPr lang="it-IT" dirty="0"/>
              <a:t>2.2. “emittenti di azioni diffuse fra il pubblico in misura rilevante” (</a:t>
            </a:r>
            <a:r>
              <a:rPr lang="it-IT" u="sng" dirty="0"/>
              <a:t>“diffuse”</a:t>
            </a:r>
            <a:r>
              <a:rPr lang="it-IT" dirty="0"/>
              <a:t>) [che sono meno di 100, 2/3 banche] </a:t>
            </a:r>
            <a:endParaRPr lang="it-IT" dirty="0" smtClean="0"/>
          </a:p>
          <a:p>
            <a:pPr lvl="1"/>
            <a:r>
              <a:rPr lang="it-IT" dirty="0" smtClean="0"/>
              <a:t>ai </a:t>
            </a:r>
            <a:r>
              <a:rPr lang="it-IT" dirty="0"/>
              <a:t>sensi dell’ art. 111-</a:t>
            </a:r>
            <a:r>
              <a:rPr lang="it-IT" i="1" dirty="0"/>
              <a:t>bis </a:t>
            </a:r>
            <a:r>
              <a:rPr lang="it-IT" dirty="0"/>
              <a:t>disp. </a:t>
            </a:r>
            <a:r>
              <a:rPr lang="it-IT" dirty="0" err="1"/>
              <a:t>att</a:t>
            </a:r>
            <a:r>
              <a:rPr lang="it-IT" dirty="0"/>
              <a:t>., che rinvia all’art. 116 TUF ; cui sono contrapposte </a:t>
            </a:r>
          </a:p>
          <a:p>
            <a:pPr lvl="1"/>
            <a:r>
              <a:rPr lang="it-IT" dirty="0" smtClean="0"/>
              <a:t>1</a:t>
            </a:r>
            <a:r>
              <a:rPr lang="it-IT" dirty="0"/>
              <a:t>. le società </a:t>
            </a:r>
            <a:r>
              <a:rPr lang="it-IT" u="sng" dirty="0"/>
              <a:t>“chiuse”</a:t>
            </a:r>
            <a:r>
              <a:rPr lang="it-IT" dirty="0"/>
              <a:t> </a:t>
            </a:r>
            <a:endParaRPr lang="it-IT" dirty="0" smtClean="0"/>
          </a:p>
          <a:p>
            <a:pPr lvl="2"/>
            <a:r>
              <a:rPr lang="it-IT" dirty="0" smtClean="0"/>
              <a:t>quali siano </a:t>
            </a:r>
            <a:r>
              <a:rPr lang="it-IT" dirty="0"/>
              <a:t>le società ad azioni diffuse risulta dall’art. 2-</a:t>
            </a:r>
            <a:r>
              <a:rPr lang="it-IT" i="1" dirty="0"/>
              <a:t>bis</a:t>
            </a:r>
            <a:r>
              <a:rPr lang="it-IT" dirty="0"/>
              <a:t> reg. emittenti n. 18671 dell’8 ottobre 2013 dalla compresenza di requisiti a) quantitativo (+ di 500 azionisti che detengano + del 5%) b) dimensionale (non fruibilità del bilancio semplificato) e c) qualitativo (collocamento, negoziazione etc.) </a:t>
            </a:r>
            <a:endParaRPr lang="it-IT" dirty="0" smtClean="0"/>
          </a:p>
        </p:txBody>
      </p:sp>
    </p:spTree>
    <p:extLst>
      <p:ext uri="{BB962C8B-B14F-4D97-AF65-F5344CB8AC3E}">
        <p14:creationId xmlns:p14="http://schemas.microsoft.com/office/powerpoint/2010/main" val="114688102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società per azioni. Introduzione </a:t>
            </a:r>
            <a:r>
              <a:rPr lang="it-IT" dirty="0" smtClean="0"/>
              <a:t>(392-394)</a:t>
            </a:r>
            <a:endParaRPr lang="it-IT" dirty="0"/>
          </a:p>
        </p:txBody>
      </p:sp>
      <p:sp>
        <p:nvSpPr>
          <p:cNvPr id="3" name="Segnaposto contenuto 2"/>
          <p:cNvSpPr>
            <a:spLocks noGrp="1"/>
          </p:cNvSpPr>
          <p:nvPr>
            <p:ph idx="1"/>
          </p:nvPr>
        </p:nvSpPr>
        <p:spPr/>
        <p:txBody>
          <a:bodyPr/>
          <a:lstStyle/>
          <a:p>
            <a:pPr marL="342900" lvl="1" indent="-342900">
              <a:buFont typeface="Arial" panose="020B0604020202020204" pitchFamily="34" charset="0"/>
              <a:buChar char="•"/>
            </a:pPr>
            <a:r>
              <a:rPr lang="it-IT" dirty="0"/>
              <a:t>Conseguente frammentazione della </a:t>
            </a:r>
            <a:r>
              <a:rPr lang="it-IT" dirty="0" smtClean="0"/>
              <a:t>disciplina;</a:t>
            </a:r>
          </a:p>
          <a:p>
            <a:pPr marL="742950" lvl="2" indent="-342900"/>
            <a:r>
              <a:rPr lang="it-IT" dirty="0" smtClean="0"/>
              <a:t>Dai tipi ai «modelli» </a:t>
            </a:r>
            <a:endParaRPr lang="it-IT" dirty="0"/>
          </a:p>
          <a:p>
            <a:r>
              <a:rPr lang="it-IT" dirty="0" smtClean="0"/>
              <a:t>Lo «scalino normativo» fra quotate e non</a:t>
            </a:r>
          </a:p>
          <a:p>
            <a:r>
              <a:rPr lang="it-IT" dirty="0" smtClean="0"/>
              <a:t>Il punto di paragone: la s.r.l. </a:t>
            </a:r>
          </a:p>
          <a:p>
            <a:pPr lvl="1"/>
            <a:r>
              <a:rPr lang="it-IT" dirty="0" smtClean="0"/>
              <a:t>Primato dell’autonomia negoziale</a:t>
            </a:r>
          </a:p>
          <a:p>
            <a:r>
              <a:rPr lang="it-IT" dirty="0" smtClean="0"/>
              <a:t>I gruppi</a:t>
            </a:r>
          </a:p>
          <a:p>
            <a:r>
              <a:rPr lang="it-IT" dirty="0" smtClean="0"/>
              <a:t>Profili di diritto internazionale privato: tra art. 25 legge n. 218/95 e Centros</a:t>
            </a:r>
            <a:endParaRPr lang="it-IT" dirty="0"/>
          </a:p>
        </p:txBody>
      </p:sp>
    </p:spTree>
    <p:extLst>
      <p:ext uri="{BB962C8B-B14F-4D97-AF65-F5344CB8AC3E}">
        <p14:creationId xmlns:p14="http://schemas.microsoft.com/office/powerpoint/2010/main" val="346344732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società per azioni. </a:t>
            </a:r>
            <a:r>
              <a:rPr lang="it-IT" dirty="0" smtClean="0"/>
              <a:t>La costituzione (399-402)</a:t>
            </a:r>
            <a:endParaRPr lang="it-IT" dirty="0"/>
          </a:p>
        </p:txBody>
      </p:sp>
      <p:sp>
        <p:nvSpPr>
          <p:cNvPr id="3" name="Segnaposto contenuto 2"/>
          <p:cNvSpPr>
            <a:spLocks noGrp="1"/>
          </p:cNvSpPr>
          <p:nvPr>
            <p:ph idx="1"/>
          </p:nvPr>
        </p:nvSpPr>
        <p:spPr/>
        <p:txBody>
          <a:bodyPr>
            <a:normAutofit fontScale="85000" lnSpcReduction="20000"/>
          </a:bodyPr>
          <a:lstStyle/>
          <a:p>
            <a:r>
              <a:rPr lang="it-IT" b="1" dirty="0" smtClean="0"/>
              <a:t>Il procedimento</a:t>
            </a:r>
            <a:endParaRPr lang="it-IT" dirty="0"/>
          </a:p>
          <a:p>
            <a:pPr marL="0" indent="0">
              <a:buNone/>
            </a:pPr>
            <a:r>
              <a:rPr lang="it-IT" dirty="0"/>
              <a:t> </a:t>
            </a:r>
          </a:p>
          <a:p>
            <a:r>
              <a:rPr lang="it-IT" dirty="0"/>
              <a:t>Le fasi, a) stipula dell’atto notarile, art. 2328; e b) </a:t>
            </a:r>
            <a:r>
              <a:rPr lang="it-IT" dirty="0" smtClean="0"/>
              <a:t>iscrizione </a:t>
            </a:r>
            <a:r>
              <a:rPr lang="it-IT" dirty="0"/>
              <a:t>nel registro, cum effetto dell’acquisto della personalità giuridica, art. 2331.1 </a:t>
            </a:r>
          </a:p>
          <a:p>
            <a:r>
              <a:rPr lang="it-IT" dirty="0"/>
              <a:t>L’abolizione dell’omologa, che resta una facoltà solo per le modifiche dell’atto costitutivo </a:t>
            </a:r>
          </a:p>
          <a:p>
            <a:r>
              <a:rPr lang="it-IT" dirty="0"/>
              <a:t>Dove a) si sdoppia in a1) stipulazione simultanea, praticato; e a2) stipulazione per pubblica sottoscrizione, mai praticato; se occorrono ingenti capitali, piuttosto delega agli amm ri per aumentare il capitale una o più volte </a:t>
            </a:r>
          </a:p>
          <a:p>
            <a:pPr marL="0" indent="0">
              <a:buNone/>
            </a:pPr>
            <a:endParaRPr lang="it-IT" dirty="0"/>
          </a:p>
          <a:p>
            <a:endParaRPr lang="it-IT" dirty="0"/>
          </a:p>
        </p:txBody>
      </p:sp>
    </p:spTree>
    <p:extLst>
      <p:ext uri="{BB962C8B-B14F-4D97-AF65-F5344CB8AC3E}">
        <p14:creationId xmlns:p14="http://schemas.microsoft.com/office/powerpoint/2010/main" val="350186879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L’atto costitutivo: forma e contenuto</a:t>
            </a:r>
            <a:endParaRPr lang="it-IT" dirty="0"/>
          </a:p>
        </p:txBody>
      </p:sp>
      <p:sp>
        <p:nvSpPr>
          <p:cNvPr id="3" name="Segnaposto contenuto 2"/>
          <p:cNvSpPr>
            <a:spLocks noGrp="1"/>
          </p:cNvSpPr>
          <p:nvPr>
            <p:ph idx="1"/>
          </p:nvPr>
        </p:nvSpPr>
        <p:spPr/>
        <p:txBody>
          <a:bodyPr>
            <a:normAutofit fontScale="25000" lnSpcReduction="20000"/>
          </a:bodyPr>
          <a:lstStyle/>
          <a:p>
            <a:endParaRPr lang="it-IT" dirty="0"/>
          </a:p>
          <a:p>
            <a:endParaRPr lang="it-IT" dirty="0"/>
          </a:p>
          <a:p>
            <a:r>
              <a:rPr lang="it-IT" sz="5600" dirty="0"/>
              <a:t>Contratto od atto unilaterale, art. 2328.1 </a:t>
            </a:r>
            <a:r>
              <a:rPr lang="it-IT" sz="5600" dirty="0" smtClean="0"/>
              <a:t>: La </a:t>
            </a:r>
            <a:r>
              <a:rPr lang="it-IT" sz="5600" dirty="0"/>
              <a:t>forma dell’atto pubblico, art. 2328.1, a pena di nullità, art. 2332.1, n. 1 </a:t>
            </a:r>
          </a:p>
          <a:p>
            <a:r>
              <a:rPr lang="it-IT" sz="5600" dirty="0"/>
              <a:t>Il </a:t>
            </a:r>
            <a:r>
              <a:rPr lang="it-IT" sz="5600" dirty="0" smtClean="0"/>
              <a:t>contenuto</a:t>
            </a:r>
            <a:endParaRPr lang="it-IT" sz="5600" dirty="0"/>
          </a:p>
          <a:p>
            <a:r>
              <a:rPr lang="it-IT" sz="5600" dirty="0"/>
              <a:t>1. gli elementi di identificazione dei soggetti; </a:t>
            </a:r>
          </a:p>
          <a:p>
            <a:r>
              <a:rPr lang="it-IT" sz="5600" dirty="0"/>
              <a:t>2. la </a:t>
            </a:r>
            <a:r>
              <a:rPr lang="it-IT" sz="5600" dirty="0" smtClean="0"/>
              <a:t>denominazione</a:t>
            </a:r>
            <a:r>
              <a:rPr lang="it-IT" sz="5600" dirty="0"/>
              <a:t>; e 2-bis. il comune ove è posta la sede (con la conseguenza che la variazione all’interno del medesimo comune non è modifica dell’atto costitutivo; ma adempimenti pubblicitari dell’art. 111-</a:t>
            </a:r>
            <a:r>
              <a:rPr lang="it-IT" sz="5600" i="1" dirty="0"/>
              <a:t>ter</a:t>
            </a:r>
            <a:r>
              <a:rPr lang="it-IT" sz="5600" dirty="0"/>
              <a:t>); </a:t>
            </a:r>
          </a:p>
          <a:p>
            <a:r>
              <a:rPr lang="it-IT" sz="5600" dirty="0"/>
              <a:t>3. l’oggetto sociale – con indicazioni sulla sua specificità </a:t>
            </a:r>
          </a:p>
          <a:p>
            <a:r>
              <a:rPr lang="it-IT" sz="5600" dirty="0"/>
              <a:t>4. l’ammontare del capitale, dove si discute il possibile precetto di congruità; non, come si dovrebbe, sentenza della Corte di Giustizia del 30 settembre 2003, in causa C-167/01, </a:t>
            </a:r>
            <a:r>
              <a:rPr lang="it-IT" sz="5600" dirty="0" err="1"/>
              <a:t>Kaamer</a:t>
            </a:r>
            <a:r>
              <a:rPr lang="it-IT" sz="5600" dirty="0"/>
              <a:t> van </a:t>
            </a:r>
            <a:r>
              <a:rPr lang="it-IT" sz="5600" dirty="0" err="1"/>
              <a:t>Koophandel</a:t>
            </a:r>
            <a:r>
              <a:rPr lang="it-IT" sz="5600" dirty="0"/>
              <a:t> </a:t>
            </a:r>
            <a:r>
              <a:rPr lang="it-IT" sz="5600" dirty="0" err="1"/>
              <a:t>Fabrieken</a:t>
            </a:r>
            <a:r>
              <a:rPr lang="it-IT" sz="5600" dirty="0"/>
              <a:t> </a:t>
            </a:r>
            <a:r>
              <a:rPr lang="it-IT" sz="5600" dirty="0" err="1"/>
              <a:t>voor</a:t>
            </a:r>
            <a:r>
              <a:rPr lang="it-IT" sz="5600" dirty="0"/>
              <a:t> Amsterdam/</a:t>
            </a:r>
            <a:r>
              <a:rPr lang="it-IT" sz="5600" dirty="0" err="1"/>
              <a:t>Inspire</a:t>
            </a:r>
            <a:r>
              <a:rPr lang="it-IT" sz="5600" dirty="0"/>
              <a:t> Art Ltd.; comunque l’incongruità porta alle regole della </a:t>
            </a:r>
            <a:r>
              <a:rPr lang="it-IT" sz="5600" dirty="0" err="1"/>
              <a:t>thin</a:t>
            </a:r>
            <a:r>
              <a:rPr lang="it-IT" sz="5600" dirty="0"/>
              <a:t> </a:t>
            </a:r>
            <a:r>
              <a:rPr lang="it-IT" sz="5600" dirty="0" err="1"/>
              <a:t>capitalisation</a:t>
            </a:r>
            <a:r>
              <a:rPr lang="it-IT" sz="5600" dirty="0"/>
              <a:t>, art. 2467 che si applica alle s.r.l. ma probabilmente anche alle s.p.a. chiuse; </a:t>
            </a:r>
            <a:endParaRPr lang="it-IT" sz="5600" dirty="0" smtClean="0"/>
          </a:p>
          <a:p>
            <a:r>
              <a:rPr lang="it-IT" sz="5600" dirty="0" smtClean="0"/>
              <a:t>5</a:t>
            </a:r>
            <a:r>
              <a:rPr lang="it-IT" sz="5600" dirty="0"/>
              <a:t>. il numero delle azioni [ovvero la quota di ciascun socio]; </a:t>
            </a:r>
          </a:p>
          <a:p>
            <a:r>
              <a:rPr lang="it-IT" sz="5600" dirty="0"/>
              <a:t>6. il valore dei conferimenti </a:t>
            </a:r>
          </a:p>
          <a:p>
            <a:r>
              <a:rPr lang="it-IT" sz="5600" dirty="0"/>
              <a:t>7. le norme di ripartizione degli utili </a:t>
            </a:r>
          </a:p>
          <a:p>
            <a:r>
              <a:rPr lang="it-IT" sz="5600" dirty="0"/>
              <a:t>8. i benefici eventualmente accordati ai promotori o ai soci fondatori (artt. 2337-2341) </a:t>
            </a:r>
          </a:p>
          <a:p>
            <a:r>
              <a:rPr lang="it-IT" sz="5600" dirty="0"/>
              <a:t>9., 10 e 11. amm ri e sindaci con varie peculiarità </a:t>
            </a:r>
          </a:p>
          <a:p>
            <a:r>
              <a:rPr lang="it-IT" sz="5600" dirty="0"/>
              <a:t>12. Le spese di costituzione </a:t>
            </a:r>
          </a:p>
          <a:p>
            <a:r>
              <a:rPr lang="it-IT" sz="5600" dirty="0"/>
              <a:t>13. </a:t>
            </a:r>
            <a:r>
              <a:rPr lang="it-IT" sz="5600" dirty="0" smtClean="0"/>
              <a:t>l’eventuale </a:t>
            </a:r>
            <a:r>
              <a:rPr lang="it-IT" sz="5600" dirty="0"/>
              <a:t>durata, in assenza della cui determinazione scatta (per le società non quotate) il diritto di recesso (artt. 2437.3 e 2473.2) </a:t>
            </a:r>
            <a:endParaRPr lang="it-IT" sz="5600" dirty="0" smtClean="0"/>
          </a:p>
          <a:p>
            <a:r>
              <a:rPr lang="it-IT" sz="5600" b="1" dirty="0" smtClean="0"/>
              <a:t>Requisiti </a:t>
            </a:r>
            <a:r>
              <a:rPr lang="it-IT" sz="5600" b="1" dirty="0"/>
              <a:t>indispensabili e no: art. 2332.1 </a:t>
            </a:r>
          </a:p>
          <a:p>
            <a:endParaRPr lang="it-IT" sz="5600" dirty="0"/>
          </a:p>
        </p:txBody>
      </p:sp>
    </p:spTree>
    <p:extLst>
      <p:ext uri="{BB962C8B-B14F-4D97-AF65-F5344CB8AC3E}">
        <p14:creationId xmlns:p14="http://schemas.microsoft.com/office/powerpoint/2010/main" val="438642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L’impresa </a:t>
            </a:r>
            <a:r>
              <a:rPr lang="it-IT" dirty="0" smtClean="0"/>
              <a:t>3</a:t>
            </a:r>
            <a:endParaRPr lang="it-IT" dirty="0"/>
          </a:p>
        </p:txBody>
      </p:sp>
      <p:sp>
        <p:nvSpPr>
          <p:cNvPr id="3" name="Segnaposto contenuto 2"/>
          <p:cNvSpPr>
            <a:spLocks noGrp="1"/>
          </p:cNvSpPr>
          <p:nvPr>
            <p:ph idx="1"/>
          </p:nvPr>
        </p:nvSpPr>
        <p:spPr/>
        <p:txBody>
          <a:bodyPr>
            <a:normAutofit lnSpcReduction="10000"/>
          </a:bodyPr>
          <a:lstStyle/>
          <a:p>
            <a:r>
              <a:rPr lang="it-IT" dirty="0" smtClean="0"/>
              <a:t>Tre incerti</a:t>
            </a:r>
          </a:p>
          <a:p>
            <a:r>
              <a:rPr lang="it-IT" dirty="0" smtClean="0"/>
              <a:t>4 l’organizzazione </a:t>
            </a:r>
          </a:p>
          <a:p>
            <a:pPr lvl="1"/>
            <a:r>
              <a:rPr lang="it-IT" dirty="0" smtClean="0"/>
              <a:t>sulla distinzione dal lavoro autonomo Campobasso13, 29-31;</a:t>
            </a:r>
          </a:p>
          <a:p>
            <a:pPr lvl="1"/>
            <a:r>
              <a:rPr lang="it-IT" dirty="0" smtClean="0"/>
              <a:t>Ma il problema vero è la </a:t>
            </a:r>
            <a:r>
              <a:rPr lang="it-IT" dirty="0" err="1" smtClean="0"/>
              <a:t>gig</a:t>
            </a:r>
            <a:r>
              <a:rPr lang="it-IT" dirty="0" smtClean="0"/>
              <a:t> economy: </a:t>
            </a:r>
            <a:r>
              <a:rPr lang="it-IT" dirty="0" err="1" smtClean="0"/>
              <a:t>Uber</a:t>
            </a:r>
            <a:r>
              <a:rPr lang="it-IT" dirty="0" smtClean="0"/>
              <a:t>, </a:t>
            </a:r>
            <a:r>
              <a:rPr lang="it-IT" dirty="0" err="1" smtClean="0"/>
              <a:t>Deliveroo</a:t>
            </a:r>
            <a:endParaRPr lang="it-IT" dirty="0" smtClean="0"/>
          </a:p>
          <a:p>
            <a:r>
              <a:rPr lang="it-IT" dirty="0" smtClean="0"/>
              <a:t>5 la finalità della produzione o dello scambio di beni o servizi</a:t>
            </a:r>
          </a:p>
          <a:p>
            <a:r>
              <a:rPr lang="it-IT" dirty="0" smtClean="0"/>
              <a:t>6 la liceità</a:t>
            </a:r>
          </a:p>
          <a:p>
            <a:endParaRPr lang="it-IT" dirty="0"/>
          </a:p>
        </p:txBody>
      </p:sp>
    </p:spTree>
    <p:extLst>
      <p:ext uri="{BB962C8B-B14F-4D97-AF65-F5344CB8AC3E}">
        <p14:creationId xmlns:p14="http://schemas.microsoft.com/office/powerpoint/2010/main" val="386684818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I patti parasociali (404-407)</a:t>
            </a:r>
            <a:endParaRPr lang="it-IT" dirty="0"/>
          </a:p>
        </p:txBody>
      </p:sp>
      <p:sp>
        <p:nvSpPr>
          <p:cNvPr id="3" name="Segnaposto contenuto 2"/>
          <p:cNvSpPr>
            <a:spLocks noGrp="1"/>
          </p:cNvSpPr>
          <p:nvPr>
            <p:ph idx="1"/>
          </p:nvPr>
        </p:nvSpPr>
        <p:spPr/>
        <p:txBody>
          <a:bodyPr>
            <a:normAutofit lnSpcReduction="10000"/>
          </a:bodyPr>
          <a:lstStyle/>
          <a:p>
            <a:r>
              <a:rPr lang="it-IT" dirty="0" smtClean="0"/>
              <a:t>I patti parasociali: i sindacati di voto e di blocco:</a:t>
            </a:r>
          </a:p>
          <a:p>
            <a:r>
              <a:rPr lang="it-IT" dirty="0" smtClean="0"/>
              <a:t>Qualificazione; funzione e rischi</a:t>
            </a:r>
          </a:p>
          <a:p>
            <a:r>
              <a:rPr lang="it-IT" dirty="0" smtClean="0"/>
              <a:t>L’art. 2341bis: </a:t>
            </a:r>
          </a:p>
          <a:p>
            <a:pPr lvl="1"/>
            <a:r>
              <a:rPr lang="it-IT" dirty="0" smtClean="0"/>
              <a:t>Limiti di durata: 5 anni art. 2341bis; 3 in quotate (art. 123 TUF)</a:t>
            </a:r>
          </a:p>
          <a:p>
            <a:pPr lvl="1"/>
            <a:r>
              <a:rPr lang="it-IT" dirty="0" smtClean="0"/>
              <a:t>Trasparenza: 2341ter </a:t>
            </a:r>
          </a:p>
          <a:p>
            <a:pPr lvl="1"/>
            <a:r>
              <a:rPr lang="it-IT" dirty="0" smtClean="0"/>
              <a:t>Per le quotate l’art. 122 TUF (nullità sopravvenuta)</a:t>
            </a:r>
          </a:p>
          <a:p>
            <a:pPr lvl="2"/>
            <a:r>
              <a:rPr lang="it-IT" dirty="0" smtClean="0"/>
              <a:t>e per le società «chiuse»?</a:t>
            </a:r>
          </a:p>
          <a:p>
            <a:endParaRPr lang="it-IT" dirty="0" smtClean="0"/>
          </a:p>
          <a:p>
            <a:endParaRPr lang="it-IT" dirty="0"/>
          </a:p>
        </p:txBody>
      </p:sp>
    </p:spTree>
    <p:extLst>
      <p:ext uri="{BB962C8B-B14F-4D97-AF65-F5344CB8AC3E}">
        <p14:creationId xmlns:p14="http://schemas.microsoft.com/office/powerpoint/2010/main" val="107636664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L’iscrizione nel registro delle imprese (400-402)</a:t>
            </a:r>
            <a:endParaRPr lang="it-IT" dirty="0"/>
          </a:p>
        </p:txBody>
      </p:sp>
      <p:sp>
        <p:nvSpPr>
          <p:cNvPr id="3" name="Segnaposto contenuto 2"/>
          <p:cNvSpPr>
            <a:spLocks noGrp="1"/>
          </p:cNvSpPr>
          <p:nvPr>
            <p:ph idx="1"/>
          </p:nvPr>
        </p:nvSpPr>
        <p:spPr/>
        <p:txBody>
          <a:bodyPr/>
          <a:lstStyle/>
          <a:p>
            <a:r>
              <a:rPr lang="it-IT" dirty="0" smtClean="0"/>
              <a:t>L’art. 2327 e il capitale minimo (ora solo 50 k.)</a:t>
            </a:r>
          </a:p>
          <a:p>
            <a:r>
              <a:rPr lang="it-IT" dirty="0"/>
              <a:t>Le condizioni per la costituzione, art. 2329 e richiami </a:t>
            </a:r>
            <a:r>
              <a:rPr lang="it-IT" dirty="0" smtClean="0"/>
              <a:t>(per la società costituita per atto unilaterale art. 2342.2)</a:t>
            </a:r>
          </a:p>
          <a:p>
            <a:r>
              <a:rPr lang="it-IT" dirty="0" smtClean="0"/>
              <a:t>Deposito ed iscrizione: il controllo del notaio, art. 139 bis della l. 89/2013 introdotto nel 2000; niente omologa</a:t>
            </a:r>
          </a:p>
          <a:p>
            <a:r>
              <a:rPr lang="it-IT" dirty="0" smtClean="0"/>
              <a:t>Il controllo dell’ufficio: art. 2330.3</a:t>
            </a:r>
            <a:endParaRPr lang="it-IT" dirty="0"/>
          </a:p>
          <a:p>
            <a:endParaRPr lang="it-IT" dirty="0"/>
          </a:p>
        </p:txBody>
      </p:sp>
    </p:spTree>
    <p:extLst>
      <p:ext uri="{BB962C8B-B14F-4D97-AF65-F5344CB8AC3E}">
        <p14:creationId xmlns:p14="http://schemas.microsoft.com/office/powerpoint/2010/main" val="2705144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operazioni compiute prima dell’iscrizione (401)</a:t>
            </a:r>
            <a:endParaRPr lang="it-IT" dirty="0"/>
          </a:p>
        </p:txBody>
      </p:sp>
      <p:sp>
        <p:nvSpPr>
          <p:cNvPr id="3" name="Segnaposto contenuto 2"/>
          <p:cNvSpPr>
            <a:spLocks noGrp="1"/>
          </p:cNvSpPr>
          <p:nvPr>
            <p:ph idx="1"/>
          </p:nvPr>
        </p:nvSpPr>
        <p:spPr/>
        <p:txBody>
          <a:bodyPr/>
          <a:lstStyle/>
          <a:p>
            <a:r>
              <a:rPr lang="it-IT" dirty="0" smtClean="0"/>
              <a:t>L’art. 2331: l’acquisto della «personalità giuridica», 1° comma</a:t>
            </a:r>
          </a:p>
          <a:p>
            <a:r>
              <a:rPr lang="it-IT" dirty="0" smtClean="0"/>
              <a:t>Operazioni anteriori: il 2° ed il 3° comma</a:t>
            </a:r>
          </a:p>
          <a:p>
            <a:r>
              <a:rPr lang="it-IT" dirty="0" smtClean="0"/>
              <a:t>Stiamo parlando solo di responsabilità? Il caso «Tucano»</a:t>
            </a:r>
            <a:endParaRPr lang="it-IT" dirty="0"/>
          </a:p>
        </p:txBody>
      </p:sp>
    </p:spTree>
    <p:extLst>
      <p:ext uri="{BB962C8B-B14F-4D97-AF65-F5344CB8AC3E}">
        <p14:creationId xmlns:p14="http://schemas.microsoft.com/office/powerpoint/2010/main" val="40148783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La nullità della società (407-408)</a:t>
            </a:r>
            <a:endParaRPr lang="it-IT" dirty="0"/>
          </a:p>
        </p:txBody>
      </p:sp>
      <p:sp>
        <p:nvSpPr>
          <p:cNvPr id="3" name="Segnaposto contenuto 2"/>
          <p:cNvSpPr>
            <a:spLocks noGrp="1"/>
          </p:cNvSpPr>
          <p:nvPr>
            <p:ph idx="1"/>
          </p:nvPr>
        </p:nvSpPr>
        <p:spPr/>
        <p:txBody>
          <a:bodyPr>
            <a:normAutofit fontScale="70000" lnSpcReduction="20000"/>
          </a:bodyPr>
          <a:lstStyle/>
          <a:p>
            <a:endParaRPr lang="it-IT" dirty="0" smtClean="0"/>
          </a:p>
          <a:p>
            <a:r>
              <a:rPr lang="it-IT" dirty="0" smtClean="0"/>
              <a:t>Fra </a:t>
            </a:r>
            <a:r>
              <a:rPr lang="it-IT" dirty="0"/>
              <a:t>attività con i terzi e vizi della fase costitutiva: dopo l’iscrizione non è più solo contratto (o atto unilaterale), è società-fondo comune-organizzazione </a:t>
            </a:r>
          </a:p>
          <a:p>
            <a:r>
              <a:rPr lang="it-IT" dirty="0"/>
              <a:t>Quindi, peculiare disciplina delle cause (tassative, art. 2332.1.: sono </a:t>
            </a:r>
            <a:r>
              <a:rPr lang="it-IT" dirty="0" smtClean="0"/>
              <a:t>solo </a:t>
            </a:r>
            <a:r>
              <a:rPr lang="it-IT" dirty="0"/>
              <a:t>più tre, da 8 che erano nella disciplina introdotta nel 1969) (ma le singole clausole possono tuttavia essere nulle) </a:t>
            </a:r>
          </a:p>
          <a:p>
            <a:r>
              <a:rPr lang="it-IT" dirty="0"/>
              <a:t>Peculiare disciplina degli effetti: niente retroattività ed effetto a cascata, art. 2332.2. e 3. conversione in causa di scioglimento, art. 2332.4.</a:t>
            </a:r>
          </a:p>
          <a:p>
            <a:r>
              <a:rPr lang="it-IT" dirty="0"/>
              <a:t>La eliminazione della </a:t>
            </a:r>
            <a:r>
              <a:rPr lang="it-IT" dirty="0" smtClean="0"/>
              <a:t> </a:t>
            </a:r>
            <a:r>
              <a:rPr lang="it-IT" dirty="0"/>
              <a:t>nullità, art. 2332.5 </a:t>
            </a:r>
          </a:p>
          <a:p>
            <a:r>
              <a:rPr lang="it-IT" dirty="0"/>
              <a:t>Della disciplina di diritto comune restano solo imprescrittibilità, art. 1422, legittimazione del </a:t>
            </a:r>
            <a:r>
              <a:rPr lang="it-IT" dirty="0" err="1"/>
              <a:t>quivis</a:t>
            </a:r>
            <a:r>
              <a:rPr lang="it-IT" dirty="0"/>
              <a:t> e rilevabilità d’ufficio, art. 1421</a:t>
            </a:r>
          </a:p>
        </p:txBody>
      </p:sp>
    </p:spTree>
    <p:extLst>
      <p:ext uri="{BB962C8B-B14F-4D97-AF65-F5344CB8AC3E}">
        <p14:creationId xmlns:p14="http://schemas.microsoft.com/office/powerpoint/2010/main" val="220817664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La società per azioni </a:t>
            </a:r>
            <a:r>
              <a:rPr lang="it-IT" smtClean="0"/>
              <a:t>unipersonale </a:t>
            </a:r>
            <a:endParaRPr lang="it-IT" dirty="0"/>
          </a:p>
        </p:txBody>
      </p:sp>
      <p:sp>
        <p:nvSpPr>
          <p:cNvPr id="3" name="Segnaposto contenuto 2"/>
          <p:cNvSpPr>
            <a:spLocks noGrp="1"/>
          </p:cNvSpPr>
          <p:nvPr>
            <p:ph idx="1"/>
          </p:nvPr>
        </p:nvSpPr>
        <p:spPr/>
        <p:txBody>
          <a:bodyPr>
            <a:normAutofit fontScale="62500" lnSpcReduction="20000"/>
          </a:bodyPr>
          <a:lstStyle/>
          <a:p>
            <a:r>
              <a:rPr lang="it-IT" dirty="0"/>
              <a:t>Il passato: il codice del 1942 non prevedeva la costituzione di società ad opera del singolo e prevedeva la responsabilità illimitata del singolo socio nel caso dell’art. 2362; il d.p.r. 88/1993 in attuazione della XII Direttiva introduceva una deroga, limitando l’</a:t>
            </a:r>
            <a:r>
              <a:rPr lang="it-IT" dirty="0" err="1"/>
              <a:t>unipersonalità</a:t>
            </a:r>
            <a:r>
              <a:rPr lang="it-IT" dirty="0"/>
              <a:t> alla s.r.l.  </a:t>
            </a:r>
          </a:p>
          <a:p>
            <a:r>
              <a:rPr lang="it-IT" dirty="0"/>
              <a:t>Ora: i principi base sono che s.p.a. può essere costituita anche per atto unilaterale di un solo fondatore (art. 2328.1); e di regola questi non risponde illimitatamente (art. 2325.1. e 2.). Non solo: la disciplina del 1993 era limitata alle persone fisiche ed alla partecipazione totalitaria ad una </a:t>
            </a:r>
            <a:r>
              <a:rPr lang="it-IT" dirty="0" smtClean="0"/>
              <a:t>sola società</a:t>
            </a:r>
            <a:r>
              <a:rPr lang="it-IT" dirty="0"/>
              <a:t>; ma entrambe le limitazioni sono cadute. </a:t>
            </a:r>
          </a:p>
          <a:p>
            <a:r>
              <a:rPr lang="it-IT" dirty="0"/>
              <a:t>Però: in fase di costituzione, responsabilità per le operazioni compiute prima dell’iscrizione (art. 2331.2); e, in </a:t>
            </a:r>
            <a:r>
              <a:rPr lang="it-IT" dirty="0" smtClean="0"/>
              <a:t>fase di </a:t>
            </a:r>
            <a:r>
              <a:rPr lang="it-IT" dirty="0"/>
              <a:t>funzionamento ordinario della s.p.a., a) disciplina più rigorosa dei conferimenti, obbligo di integrale versamento dei conferimenti in danaro ex art. 2342.2 e 4.; e b) regime di pubblicità, art. </a:t>
            </a:r>
            <a:r>
              <a:rPr lang="it-IT" dirty="0" smtClean="0"/>
              <a:t>2362 </a:t>
            </a:r>
            <a:r>
              <a:rPr lang="it-IT" dirty="0"/>
              <a:t>+ disciplina della documentazione dei rapporti fra società ed unico socio, art. 2362.5. Ora, scatta la responsabilità illimitata </a:t>
            </a:r>
            <a:r>
              <a:rPr lang="it-IT" dirty="0" smtClean="0"/>
              <a:t>se </a:t>
            </a:r>
            <a:r>
              <a:rPr lang="it-IT" dirty="0"/>
              <a:t>ricorrono due situazioni (oggettive e formali e, quindi, non basate sul dominio di fatto) di mancato rispetto di a) o b) </a:t>
            </a:r>
          </a:p>
          <a:p>
            <a:endParaRPr lang="it-IT" dirty="0"/>
          </a:p>
        </p:txBody>
      </p:sp>
    </p:spTree>
    <p:extLst>
      <p:ext uri="{BB962C8B-B14F-4D97-AF65-F5344CB8AC3E}">
        <p14:creationId xmlns:p14="http://schemas.microsoft.com/office/powerpoint/2010/main" val="313545399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conferimenti (180-193)</a:t>
            </a:r>
            <a:endParaRPr lang="it-IT" dirty="0"/>
          </a:p>
        </p:txBody>
      </p:sp>
      <p:sp>
        <p:nvSpPr>
          <p:cNvPr id="3" name="Segnaposto contenuto 2"/>
          <p:cNvSpPr>
            <a:spLocks noGrp="1"/>
          </p:cNvSpPr>
          <p:nvPr>
            <p:ph idx="1"/>
          </p:nvPr>
        </p:nvSpPr>
        <p:spPr/>
        <p:txBody>
          <a:bodyPr/>
          <a:lstStyle/>
          <a:p>
            <a:r>
              <a:rPr lang="it-IT" dirty="0" smtClean="0"/>
              <a:t>Conferimenti e capitale sociale </a:t>
            </a:r>
          </a:p>
          <a:p>
            <a:r>
              <a:rPr lang="it-IT" dirty="0" smtClean="0"/>
              <a:t>Capitale minimo e sottocapitalizzazione: </a:t>
            </a:r>
          </a:p>
          <a:p>
            <a:r>
              <a:rPr lang="it-IT" dirty="0" smtClean="0"/>
              <a:t>I principi della disciplina dei conferimenti:</a:t>
            </a:r>
          </a:p>
          <a:p>
            <a:r>
              <a:rPr lang="it-IT" dirty="0" smtClean="0"/>
              <a:t>A) garantire effettività acquisizione; </a:t>
            </a:r>
          </a:p>
          <a:p>
            <a:r>
              <a:rPr lang="it-IT" dirty="0" smtClean="0"/>
              <a:t>B) garantire l’effettività dei valori</a:t>
            </a:r>
          </a:p>
          <a:p>
            <a:r>
              <a:rPr lang="it-IT" dirty="0" smtClean="0"/>
              <a:t>L’art. 2346.5 </a:t>
            </a:r>
            <a:endParaRPr lang="it-IT" dirty="0"/>
          </a:p>
        </p:txBody>
      </p:sp>
    </p:spTree>
    <p:extLst>
      <p:ext uri="{BB962C8B-B14F-4D97-AF65-F5344CB8AC3E}">
        <p14:creationId xmlns:p14="http://schemas.microsoft.com/office/powerpoint/2010/main" val="399648767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conferimenti in danaro </a:t>
            </a:r>
            <a:endParaRPr lang="it-IT" dirty="0"/>
          </a:p>
        </p:txBody>
      </p:sp>
      <p:sp>
        <p:nvSpPr>
          <p:cNvPr id="3" name="Segnaposto contenuto 2"/>
          <p:cNvSpPr>
            <a:spLocks noGrp="1"/>
          </p:cNvSpPr>
          <p:nvPr>
            <p:ph idx="1"/>
          </p:nvPr>
        </p:nvSpPr>
        <p:spPr/>
        <p:txBody>
          <a:bodyPr/>
          <a:lstStyle/>
          <a:p>
            <a:endParaRPr lang="it-IT" dirty="0" smtClean="0"/>
          </a:p>
          <a:p>
            <a:r>
              <a:rPr lang="it-IT" dirty="0" smtClean="0"/>
              <a:t>L’art. 2342.1 e 2 </a:t>
            </a:r>
          </a:p>
          <a:p>
            <a:r>
              <a:rPr lang="it-IT" dirty="0" smtClean="0"/>
              <a:t>Il mancato pagamento delle quote: art. 2344 </a:t>
            </a:r>
          </a:p>
          <a:p>
            <a:r>
              <a:rPr lang="it-IT" dirty="0" smtClean="0"/>
              <a:t>La responsabilità in caso di trasferimento di quote non liberate: art. 2356 (e 2354.3, n. 4)</a:t>
            </a:r>
          </a:p>
          <a:p>
            <a:endParaRPr lang="it-IT" dirty="0"/>
          </a:p>
        </p:txBody>
      </p:sp>
    </p:spTree>
    <p:extLst>
      <p:ext uri="{BB962C8B-B14F-4D97-AF65-F5344CB8AC3E}">
        <p14:creationId xmlns:p14="http://schemas.microsoft.com/office/powerpoint/2010/main" val="350158494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 conferimenti diversi dal danaro (183-192)</a:t>
            </a:r>
            <a:endParaRPr lang="it-IT" dirty="0"/>
          </a:p>
        </p:txBody>
      </p:sp>
      <p:sp>
        <p:nvSpPr>
          <p:cNvPr id="3" name="Segnaposto contenuto 2"/>
          <p:cNvSpPr>
            <a:spLocks noGrp="1"/>
          </p:cNvSpPr>
          <p:nvPr>
            <p:ph idx="1"/>
          </p:nvPr>
        </p:nvSpPr>
        <p:spPr/>
        <p:txBody>
          <a:bodyPr>
            <a:normAutofit fontScale="40000" lnSpcReduction="20000"/>
          </a:bodyPr>
          <a:lstStyle/>
          <a:p>
            <a:endParaRPr lang="it-IT" sz="4000" dirty="0" smtClean="0"/>
          </a:p>
          <a:p>
            <a:r>
              <a:rPr lang="it-IT" sz="4000" dirty="0" smtClean="0"/>
              <a:t>qui </a:t>
            </a:r>
            <a:r>
              <a:rPr lang="it-IT" sz="4000" dirty="0"/>
              <a:t>il problema (della </a:t>
            </a:r>
            <a:r>
              <a:rPr lang="it-IT" sz="4000" i="1" dirty="0"/>
              <a:t>tipologia dei beni conferibili</a:t>
            </a:r>
            <a:r>
              <a:rPr lang="it-IT" sz="4000" dirty="0"/>
              <a:t>) ha due livelli, stabilire quali entità non siano conferibili ma anche – dopo le innovazioni del 2003 – quali entità </a:t>
            </a:r>
            <a:r>
              <a:rPr lang="it-IT" sz="4000" dirty="0" smtClean="0"/>
              <a:t>non </a:t>
            </a:r>
            <a:r>
              <a:rPr lang="it-IT" sz="4000" dirty="0"/>
              <a:t>siano imputabili a capitale, pur essendo conferibili grazie ai varchi aperti dall’art. 2346.5. </a:t>
            </a:r>
          </a:p>
          <a:p>
            <a:pPr marL="0" indent="0">
              <a:buNone/>
            </a:pPr>
            <a:endParaRPr lang="it-IT" sz="4000" dirty="0"/>
          </a:p>
          <a:p>
            <a:r>
              <a:rPr lang="it-IT" sz="4000" dirty="0"/>
              <a:t>In negativo, l’art. 2342.5 ci dice, dopo la riforma del 1986, che non sono conferibili “le prestazioni di opera o di servizi”; questo non solo perché non sono attendibilmente valutabili, come dice </a:t>
            </a:r>
            <a:r>
              <a:rPr lang="it-IT" sz="4000" cap="small" dirty="0"/>
              <a:t>Campobasso</a:t>
            </a:r>
            <a:r>
              <a:rPr lang="it-IT" sz="4000" dirty="0"/>
              <a:t>, ma perché non sono esecutabili; anche se poi ci potranno essere cespiti “che danno luogo all’emissione di speciali strumenti finanziari diversi dalle azioni” </a:t>
            </a:r>
            <a:r>
              <a:rPr lang="it-IT" sz="4000" dirty="0" smtClean="0"/>
              <a:t>(si </a:t>
            </a:r>
            <a:r>
              <a:rPr lang="it-IT" sz="4000" dirty="0"/>
              <a:t>tratta degli apporti dell’art. 2346.6 e, anche, ex art. 2349.2 a favore dei prestatori: sono apporti, non conferimenti; non sono imputati a capitale sociale; v. l’alternativa tra proprietari/creditori o contraenti, </a:t>
            </a:r>
            <a:r>
              <a:rPr lang="it-IT" sz="4000" cap="small" dirty="0" err="1"/>
              <a:t>Lamandini</a:t>
            </a:r>
            <a:r>
              <a:rPr lang="it-IT" sz="4000" dirty="0"/>
              <a:t>) </a:t>
            </a:r>
          </a:p>
          <a:p>
            <a:pPr marL="0" indent="0">
              <a:buNone/>
            </a:pPr>
            <a:endParaRPr lang="it-IT" sz="4000" dirty="0"/>
          </a:p>
          <a:p>
            <a:r>
              <a:rPr lang="it-IT" sz="4000" dirty="0"/>
              <a:t>Il conferimento di beni in natura e di crediti: garanzia e passaggio dei rischi come in società di persone (art. 2342.3 rinvia ad artt. 2254 e  2255). </a:t>
            </a:r>
          </a:p>
          <a:p>
            <a:pPr lvl="1"/>
            <a:r>
              <a:rPr lang="it-IT" sz="3600" dirty="0"/>
              <a:t>Nelle s.r.l. v. invece l’art. 2464.6.</a:t>
            </a:r>
          </a:p>
          <a:p>
            <a:pPr lvl="1"/>
            <a:r>
              <a:rPr lang="it-IT" sz="3600" dirty="0" smtClean="0"/>
              <a:t>i </a:t>
            </a:r>
            <a:r>
              <a:rPr lang="it-IT" sz="3600" dirty="0"/>
              <a:t>problemi della </a:t>
            </a:r>
            <a:r>
              <a:rPr lang="it-IT" sz="3600" dirty="0" err="1"/>
              <a:t>conferibilità</a:t>
            </a:r>
            <a:r>
              <a:rPr lang="it-IT" sz="3600" dirty="0"/>
              <a:t> del credito del socio (e dell’estinzione per compensazione). </a:t>
            </a:r>
          </a:p>
          <a:p>
            <a:endParaRPr lang="it-IT" dirty="0"/>
          </a:p>
        </p:txBody>
      </p:sp>
    </p:spTree>
    <p:extLst>
      <p:ext uri="{BB962C8B-B14F-4D97-AF65-F5344CB8AC3E}">
        <p14:creationId xmlns:p14="http://schemas.microsoft.com/office/powerpoint/2010/main" val="94647470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conferimenti diversi dal danaro</a:t>
            </a:r>
          </a:p>
        </p:txBody>
      </p:sp>
      <p:sp>
        <p:nvSpPr>
          <p:cNvPr id="3" name="Segnaposto contenuto 2"/>
          <p:cNvSpPr>
            <a:spLocks noGrp="1"/>
          </p:cNvSpPr>
          <p:nvPr>
            <p:ph idx="1"/>
          </p:nvPr>
        </p:nvSpPr>
        <p:spPr/>
        <p:txBody>
          <a:bodyPr>
            <a:normAutofit fontScale="85000" lnSpcReduction="20000"/>
          </a:bodyPr>
          <a:lstStyle/>
          <a:p>
            <a:r>
              <a:rPr lang="it-IT" dirty="0"/>
              <a:t>I tempi e modi di esecuzione del conferimento: il precetto dell’immediata liberazione al momento della sottoscrizione, art. 2342.3. parte seconda: da esso si deriva l’inammissibilità di conferimenti con effetti obbligatori (cose generiche, cose future: si pensi al conferimento da parte di Bowie delle royalties sulle future vendite; altro </a:t>
            </a:r>
            <a:r>
              <a:rPr lang="it-IT" cap="small" dirty="0"/>
              <a:t>tema generale?</a:t>
            </a:r>
            <a:r>
              <a:rPr lang="it-IT" dirty="0"/>
              <a:t>) </a:t>
            </a:r>
          </a:p>
          <a:p>
            <a:r>
              <a:rPr lang="it-IT" dirty="0"/>
              <a:t>Il conferimento dei diritti di godimento: dubbi (si tratta, dice </a:t>
            </a:r>
            <a:r>
              <a:rPr lang="it-IT" cap="small" dirty="0"/>
              <a:t>Notari</a:t>
            </a:r>
            <a:r>
              <a:rPr lang="it-IT" dirty="0"/>
              <a:t>, 50, di prestazioni valutabili ma non espropriabili</a:t>
            </a:r>
            <a:r>
              <a:rPr lang="it-IT" dirty="0" smtClean="0"/>
              <a:t>)</a:t>
            </a:r>
          </a:p>
          <a:p>
            <a:r>
              <a:rPr lang="it-IT" dirty="0" smtClean="0"/>
              <a:t>Il conferimento di beni immateriali ok (con dubbi sul know-how)</a:t>
            </a:r>
            <a:endParaRPr lang="it-IT" dirty="0"/>
          </a:p>
        </p:txBody>
      </p:sp>
    </p:spTree>
    <p:extLst>
      <p:ext uri="{BB962C8B-B14F-4D97-AF65-F5344CB8AC3E}">
        <p14:creationId xmlns:p14="http://schemas.microsoft.com/office/powerpoint/2010/main" val="337755264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conferimenti diversi dal danaro</a:t>
            </a:r>
          </a:p>
        </p:txBody>
      </p:sp>
      <p:sp>
        <p:nvSpPr>
          <p:cNvPr id="3" name="Segnaposto contenuto 2"/>
          <p:cNvSpPr>
            <a:spLocks noGrp="1"/>
          </p:cNvSpPr>
          <p:nvPr>
            <p:ph idx="1"/>
          </p:nvPr>
        </p:nvSpPr>
        <p:spPr/>
        <p:txBody>
          <a:bodyPr>
            <a:normAutofit fontScale="70000" lnSpcReduction="20000"/>
          </a:bodyPr>
          <a:lstStyle/>
          <a:p>
            <a:r>
              <a:rPr lang="it-IT" dirty="0" smtClean="0"/>
              <a:t>La valutazione </a:t>
            </a:r>
          </a:p>
          <a:p>
            <a:r>
              <a:rPr lang="it-IT" dirty="0"/>
              <a:t>la funzione del procedimento di valutazione ex art. 2343 in sede di costituzione e di aumento del capitale (v. il richiamo dell’art. 2440) La relazione di stima, art. 2343.1. La verifica degli amministratori ex art. 2343.3. e le alternative in caso di divergenza fra valore stimato dall’esperto e dagli amministratori, art. 2343.4. </a:t>
            </a:r>
            <a:endParaRPr lang="it-IT" dirty="0" smtClean="0"/>
          </a:p>
          <a:p>
            <a:r>
              <a:rPr lang="it-IT" dirty="0" smtClean="0"/>
              <a:t>I metodi di valutazione alternativi: l’art. 2343ter; in particolare la stima dell’esperto non nominato dal tribunale ma indipendente, comma 2°, lett. b); e v. il comma 4°;</a:t>
            </a:r>
            <a:endParaRPr lang="it-IT" dirty="0"/>
          </a:p>
          <a:p>
            <a:r>
              <a:rPr lang="it-IT" dirty="0"/>
              <a:t>La disciplina degli acquisti pericolosi (</a:t>
            </a:r>
            <a:r>
              <a:rPr lang="it-IT" i="1" dirty="0" err="1"/>
              <a:t>Nachgruendung</a:t>
            </a:r>
            <a:r>
              <a:rPr lang="it-IT" dirty="0"/>
              <a:t>); l’elusione della disciplina dei </a:t>
            </a:r>
            <a:r>
              <a:rPr lang="it-IT" dirty="0" smtClean="0"/>
              <a:t>conferimenti </a:t>
            </a:r>
            <a:r>
              <a:rPr lang="it-IT" dirty="0"/>
              <a:t>e il rimedio, introdotto dal d.p.r. 30/1986: art. </a:t>
            </a:r>
            <a:r>
              <a:rPr lang="it-IT" dirty="0" smtClean="0"/>
              <a:t>2343-</a:t>
            </a:r>
            <a:r>
              <a:rPr lang="it-IT" i="1" dirty="0" smtClean="0"/>
              <a:t>bis.</a:t>
            </a:r>
            <a:r>
              <a:rPr lang="it-IT" dirty="0"/>
              <a:t>1</a:t>
            </a:r>
            <a:r>
              <a:rPr lang="it-IT" dirty="0" smtClean="0"/>
              <a:t>. </a:t>
            </a:r>
            <a:r>
              <a:rPr lang="it-IT" dirty="0"/>
              <a:t>che vale per gli acquisti nel biennio di beni per un valore (complessivo?) superiore al 10%; e richiede l’autorizzazione dell’assemblea (ma il negozio è efficace?) Altra ipotesi di azione di </a:t>
            </a:r>
            <a:r>
              <a:rPr lang="it-IT" dirty="0" smtClean="0"/>
              <a:t>responsabilità</a:t>
            </a:r>
            <a:r>
              <a:rPr lang="it-IT" b="1" dirty="0" smtClean="0"/>
              <a:t> </a:t>
            </a:r>
            <a:r>
              <a:rPr lang="it-IT" b="1" dirty="0"/>
              <a:t>ha senso solo per il biennio? </a:t>
            </a:r>
            <a:endParaRPr lang="it-IT" dirty="0"/>
          </a:p>
        </p:txBody>
      </p:sp>
    </p:spTree>
    <p:extLst>
      <p:ext uri="{BB962C8B-B14F-4D97-AF65-F5344CB8AC3E}">
        <p14:creationId xmlns:p14="http://schemas.microsoft.com/office/powerpoint/2010/main" val="4274944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L’impresa 4 </a:t>
            </a:r>
            <a:endParaRPr lang="it-IT" dirty="0"/>
          </a:p>
        </p:txBody>
      </p:sp>
      <p:sp>
        <p:nvSpPr>
          <p:cNvPr id="3" name="Segnaposto contenuto 2"/>
          <p:cNvSpPr>
            <a:spLocks noGrp="1"/>
          </p:cNvSpPr>
          <p:nvPr>
            <p:ph idx="1"/>
          </p:nvPr>
        </p:nvSpPr>
        <p:spPr/>
        <p:txBody>
          <a:bodyPr>
            <a:normAutofit fontScale="92500"/>
          </a:bodyPr>
          <a:lstStyle/>
          <a:p>
            <a:r>
              <a:rPr lang="it-IT" dirty="0"/>
              <a:t>diversità rispetto ad attività libero professionale?</a:t>
            </a:r>
          </a:p>
          <a:p>
            <a:r>
              <a:rPr lang="it-IT" dirty="0"/>
              <a:t>Il dato testuale dell’art. 2238 c.c.</a:t>
            </a:r>
          </a:p>
          <a:p>
            <a:pPr lvl="1"/>
            <a:r>
              <a:rPr lang="it-IT" dirty="0" smtClean="0"/>
              <a:t>Le ragioni storiche</a:t>
            </a:r>
          </a:p>
          <a:p>
            <a:pPr lvl="1"/>
            <a:r>
              <a:rPr lang="it-IT" dirty="0" smtClean="0"/>
              <a:t>Le conseguenze normative: non fallimento; contratto di opera intellettuale, professioni protette e non protette, art. 2233;</a:t>
            </a:r>
          </a:p>
          <a:p>
            <a:pPr lvl="1"/>
            <a:r>
              <a:rPr lang="it-IT" dirty="0" smtClean="0"/>
              <a:t>La posizione «conservatrice» di Campobasso13; ma</a:t>
            </a:r>
          </a:p>
          <a:p>
            <a:pPr lvl="1"/>
            <a:r>
              <a:rPr lang="it-IT" dirty="0" smtClean="0"/>
              <a:t>La giurisprudenza CdG;</a:t>
            </a:r>
          </a:p>
        </p:txBody>
      </p:sp>
    </p:spTree>
    <p:extLst>
      <p:ext uri="{BB962C8B-B14F-4D97-AF65-F5344CB8AC3E}">
        <p14:creationId xmlns:p14="http://schemas.microsoft.com/office/powerpoint/2010/main" val="239305418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prestazioni accessorie</a:t>
            </a:r>
            <a:endParaRPr lang="it-IT" dirty="0"/>
          </a:p>
        </p:txBody>
      </p:sp>
      <p:sp>
        <p:nvSpPr>
          <p:cNvPr id="3" name="Segnaposto contenuto 2"/>
          <p:cNvSpPr>
            <a:spLocks noGrp="1"/>
          </p:cNvSpPr>
          <p:nvPr>
            <p:ph idx="1"/>
          </p:nvPr>
        </p:nvSpPr>
        <p:spPr/>
        <p:txBody>
          <a:bodyPr>
            <a:normAutofit fontScale="85000" lnSpcReduction="10000"/>
          </a:bodyPr>
          <a:lstStyle/>
          <a:p>
            <a:r>
              <a:rPr lang="it-IT" dirty="0"/>
              <a:t>l’art. 2345 premessa sulla possibilità di recupero di prestazioni d’opera e servizi sia con le prestazioni accessorie di cui all’art. 2345 sia con gli strumenti finanziari partecipativi di cui all’art. 2346.6 </a:t>
            </a:r>
            <a:endParaRPr lang="it-IT" dirty="0" smtClean="0"/>
          </a:p>
          <a:p>
            <a:r>
              <a:rPr lang="it-IT" dirty="0" smtClean="0"/>
              <a:t>Il </a:t>
            </a:r>
            <a:r>
              <a:rPr lang="it-IT" dirty="0"/>
              <a:t>testo dell’art. 2345 è immutato; e si riferirebbe a prestazioni professionali o prestazioni di dare continuative e periodiche, erogazione di energia elettrica (per la verità il LILLONI ed altri richiamavano le uve delle cooperative) Non sarebbe necessariamente un rapporto giuridico distinto seppur collegato </a:t>
            </a:r>
            <a:r>
              <a:rPr lang="it-IT" dirty="0" smtClean="0"/>
              <a:t>(obbligazione sociale) </a:t>
            </a:r>
            <a:endParaRPr lang="it-IT" dirty="0"/>
          </a:p>
          <a:p>
            <a:endParaRPr lang="it-IT" dirty="0"/>
          </a:p>
        </p:txBody>
      </p:sp>
    </p:spTree>
    <p:extLst>
      <p:ext uri="{BB962C8B-B14F-4D97-AF65-F5344CB8AC3E}">
        <p14:creationId xmlns:p14="http://schemas.microsoft.com/office/powerpoint/2010/main" val="224700630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azioni (194-216)</a:t>
            </a:r>
            <a:endParaRPr lang="it-IT" dirty="0"/>
          </a:p>
        </p:txBody>
      </p:sp>
      <p:sp>
        <p:nvSpPr>
          <p:cNvPr id="3" name="Segnaposto contenuto 2"/>
          <p:cNvSpPr>
            <a:spLocks noGrp="1"/>
          </p:cNvSpPr>
          <p:nvPr>
            <p:ph idx="1"/>
          </p:nvPr>
        </p:nvSpPr>
        <p:spPr/>
        <p:txBody>
          <a:bodyPr>
            <a:normAutofit fontScale="92500"/>
          </a:bodyPr>
          <a:lstStyle/>
          <a:p>
            <a:r>
              <a:rPr lang="it-IT" b="1" cap="small" dirty="0"/>
              <a:t>§ 1. N</a:t>
            </a:r>
            <a:r>
              <a:rPr lang="it-IT" b="1" dirty="0"/>
              <a:t>ozione e caratteri, </a:t>
            </a:r>
            <a:r>
              <a:rPr lang="it-IT" sz="2800" dirty="0" smtClean="0"/>
              <a:t>azioni </a:t>
            </a:r>
            <a:r>
              <a:rPr lang="it-IT" sz="2800" dirty="0"/>
              <a:t>come partecipazioni sociali, normalmente rappresentate da un documento e liberamente circolabili in forma cartolare</a:t>
            </a:r>
            <a:r>
              <a:rPr lang="it-IT" dirty="0"/>
              <a:t> </a:t>
            </a:r>
            <a:endParaRPr lang="it-IT" dirty="0" smtClean="0"/>
          </a:p>
          <a:p>
            <a:r>
              <a:rPr lang="it-IT" dirty="0" smtClean="0"/>
              <a:t>Caratteristiche</a:t>
            </a:r>
            <a:r>
              <a:rPr lang="it-IT" dirty="0"/>
              <a:t>: </a:t>
            </a:r>
            <a:endParaRPr lang="it-IT" dirty="0" smtClean="0"/>
          </a:p>
          <a:p>
            <a:r>
              <a:rPr lang="it-IT" dirty="0" smtClean="0"/>
              <a:t>1 </a:t>
            </a:r>
            <a:r>
              <a:rPr lang="it-IT" dirty="0"/>
              <a:t>uguaglianza di valore (art. 2348.1) e (solo tendenzialmente: art. 2348.2. e 3.) di diritti; </a:t>
            </a:r>
            <a:r>
              <a:rPr lang="it-IT" dirty="0" smtClean="0"/>
              <a:t>2</a:t>
            </a:r>
            <a:r>
              <a:rPr lang="it-IT" dirty="0"/>
              <a:t>. indivisibilità; 3. distinzione reciproca (rispetto all’unica quota della s.r.l.) </a:t>
            </a:r>
            <a:r>
              <a:rPr lang="it-IT" b="1" dirty="0" smtClean="0"/>
              <a:t>cum </a:t>
            </a:r>
            <a:r>
              <a:rPr lang="it-IT" b="1" dirty="0"/>
              <a:t>problema del voto divergente </a:t>
            </a:r>
            <a:endParaRPr lang="it-IT" dirty="0"/>
          </a:p>
        </p:txBody>
      </p:sp>
    </p:spTree>
    <p:extLst>
      <p:ext uri="{BB962C8B-B14F-4D97-AF65-F5344CB8AC3E}">
        <p14:creationId xmlns:p14="http://schemas.microsoft.com/office/powerpoint/2010/main" val="48812709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Azioni e capitale sociale</a:t>
            </a:r>
            <a:endParaRPr lang="it-IT" dirty="0"/>
          </a:p>
        </p:txBody>
      </p:sp>
      <p:sp>
        <p:nvSpPr>
          <p:cNvPr id="3" name="Segnaposto contenuto 2"/>
          <p:cNvSpPr>
            <a:spLocks noGrp="1"/>
          </p:cNvSpPr>
          <p:nvPr>
            <p:ph idx="1"/>
          </p:nvPr>
        </p:nvSpPr>
        <p:spPr/>
        <p:txBody>
          <a:bodyPr>
            <a:normAutofit fontScale="77500" lnSpcReduction="20000"/>
          </a:bodyPr>
          <a:lstStyle/>
          <a:p>
            <a:r>
              <a:rPr lang="it-IT" dirty="0"/>
              <a:t>indicazione (possibile, non necessaria: art. 2346.2) del valore nominale I vantaggi pratici delle azioni senza indicazioni di valore </a:t>
            </a:r>
            <a:r>
              <a:rPr lang="it-IT" i="1" dirty="0"/>
              <a:t>nominale</a:t>
            </a:r>
            <a:r>
              <a:rPr lang="it-IT" dirty="0"/>
              <a:t> </a:t>
            </a:r>
            <a:r>
              <a:rPr lang="it-IT" dirty="0" smtClean="0"/>
              <a:t>(però: non si </a:t>
            </a:r>
            <a:r>
              <a:rPr lang="it-IT" dirty="0"/>
              <a:t>può mutare il capitale sociale senza sostituire i titoli. </a:t>
            </a:r>
            <a:r>
              <a:rPr lang="it-IT" dirty="0" smtClean="0"/>
              <a:t>art</a:t>
            </a:r>
            <a:r>
              <a:rPr lang="it-IT" dirty="0"/>
              <a:t>. </a:t>
            </a:r>
            <a:r>
              <a:rPr lang="it-IT" dirty="0" smtClean="0"/>
              <a:t>2354.3) </a:t>
            </a:r>
          </a:p>
          <a:p>
            <a:r>
              <a:rPr lang="it-IT" dirty="0" smtClean="0"/>
              <a:t>Il </a:t>
            </a:r>
            <a:r>
              <a:rPr lang="it-IT" dirty="0"/>
              <a:t>valore di </a:t>
            </a:r>
            <a:r>
              <a:rPr lang="it-IT" i="1" dirty="0"/>
              <a:t>emissione</a:t>
            </a:r>
            <a:r>
              <a:rPr lang="it-IT" dirty="0"/>
              <a:t> delle azioni ed il precetto dell’art. 2346.5.: “In nessun caso il valore dei conferimenti può essere </a:t>
            </a:r>
            <a:r>
              <a:rPr lang="it-IT" i="1" dirty="0"/>
              <a:t>complessivamente </a:t>
            </a:r>
            <a:r>
              <a:rPr lang="it-IT" dirty="0"/>
              <a:t>inferiore all’ammontare globale del capitale sociale”: il che vuol dire che, anche ai sensi dell’art. 2346.4., il minor conferimento per alcune azioni può essere compensato dal maggior conferimento per </a:t>
            </a:r>
            <a:r>
              <a:rPr lang="it-IT" dirty="0" smtClean="0"/>
              <a:t>altre. </a:t>
            </a:r>
            <a:r>
              <a:rPr lang="it-IT" dirty="0"/>
              <a:t>Qui si considerino anche artt. 2346.6, 2349.2 e 2351.5 </a:t>
            </a:r>
          </a:p>
          <a:p>
            <a:r>
              <a:rPr lang="it-IT" dirty="0" smtClean="0"/>
              <a:t>La </a:t>
            </a:r>
            <a:r>
              <a:rPr lang="it-IT" dirty="0"/>
              <a:t>possibilità del sovrapprezzo, obbligatorio nel caso dell’art. 2441.6. </a:t>
            </a:r>
            <a:endParaRPr lang="it-IT" dirty="0" smtClean="0"/>
          </a:p>
        </p:txBody>
      </p:sp>
    </p:spTree>
    <p:extLst>
      <p:ext uri="{BB962C8B-B14F-4D97-AF65-F5344CB8AC3E}">
        <p14:creationId xmlns:p14="http://schemas.microsoft.com/office/powerpoint/2010/main" val="341352649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Azioni e capitale sociale</a:t>
            </a:r>
          </a:p>
        </p:txBody>
      </p:sp>
      <p:sp>
        <p:nvSpPr>
          <p:cNvPr id="3" name="Segnaposto contenuto 2"/>
          <p:cNvSpPr>
            <a:spLocks noGrp="1"/>
          </p:cNvSpPr>
          <p:nvPr>
            <p:ph idx="1"/>
          </p:nvPr>
        </p:nvSpPr>
        <p:spPr/>
        <p:txBody>
          <a:bodyPr>
            <a:normAutofit fontScale="92500" lnSpcReduction="10000"/>
          </a:bodyPr>
          <a:lstStyle/>
          <a:p>
            <a:r>
              <a:rPr lang="it-IT" dirty="0"/>
              <a:t>Il “valore di </a:t>
            </a:r>
            <a:r>
              <a:rPr lang="it-IT" i="1" dirty="0"/>
              <a:t>bilancio</a:t>
            </a:r>
            <a:r>
              <a:rPr lang="it-IT" dirty="0"/>
              <a:t>” (</a:t>
            </a:r>
            <a:r>
              <a:rPr lang="it-IT" i="1" dirty="0"/>
              <a:t>book </a:t>
            </a:r>
            <a:r>
              <a:rPr lang="it-IT" i="1" dirty="0" err="1"/>
              <a:t>value</a:t>
            </a:r>
            <a:r>
              <a:rPr lang="it-IT" dirty="0"/>
              <a:t>) delle azioni; il loro valore di </a:t>
            </a:r>
            <a:r>
              <a:rPr lang="it-IT" i="1" dirty="0"/>
              <a:t>mercato</a:t>
            </a:r>
            <a:r>
              <a:rPr lang="it-IT" dirty="0"/>
              <a:t> (</a:t>
            </a:r>
            <a:r>
              <a:rPr lang="it-IT" i="1" dirty="0"/>
              <a:t>market </a:t>
            </a:r>
            <a:r>
              <a:rPr lang="it-IT" i="1" dirty="0" err="1"/>
              <a:t>value</a:t>
            </a:r>
            <a:r>
              <a:rPr lang="it-IT" dirty="0"/>
              <a:t>) e il riferimento all’uno ed all’altro nell’art. 2441.6 e nel recesso ai sensi dell’art. 2437-</a:t>
            </a:r>
            <a:r>
              <a:rPr lang="it-IT" i="1" dirty="0"/>
              <a:t>ter</a:t>
            </a:r>
            <a:r>
              <a:rPr lang="it-IT" dirty="0"/>
              <a:t>.2. (ma per le società quotate il 3. fa riferimento solo alla “media aritmetica dei prezzi di chiusura nei sei mesi” precedenti) </a:t>
            </a:r>
          </a:p>
          <a:p>
            <a:r>
              <a:rPr lang="it-IT" dirty="0"/>
              <a:t>Il plusvalore del pacchetto di controllo e rinvio alle sue conseguenze giuridiche </a:t>
            </a:r>
            <a:r>
              <a:rPr lang="it-IT" dirty="0" smtClean="0"/>
              <a:t>(</a:t>
            </a:r>
            <a:r>
              <a:rPr lang="it-IT" dirty="0" err="1" smtClean="0"/>
              <a:t>opa</a:t>
            </a:r>
            <a:r>
              <a:rPr lang="it-IT" dirty="0"/>
              <a:t>; introdurre qui il </a:t>
            </a:r>
            <a:r>
              <a:rPr lang="it-IT" cap="small" dirty="0"/>
              <a:t>tema generale</a:t>
            </a:r>
            <a:r>
              <a:rPr lang="it-IT" dirty="0"/>
              <a:t>) </a:t>
            </a:r>
          </a:p>
          <a:p>
            <a:endParaRPr lang="it-IT" dirty="0"/>
          </a:p>
        </p:txBody>
      </p:sp>
    </p:spTree>
    <p:extLst>
      <p:ext uri="{BB962C8B-B14F-4D97-AF65-F5344CB8AC3E}">
        <p14:creationId xmlns:p14="http://schemas.microsoft.com/office/powerpoint/2010/main" val="227402227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partecipazione azionaria</a:t>
            </a:r>
            <a:endParaRPr lang="it-IT" dirty="0"/>
          </a:p>
        </p:txBody>
      </p:sp>
      <p:sp>
        <p:nvSpPr>
          <p:cNvPr id="3" name="Segnaposto contenuto 2"/>
          <p:cNvSpPr>
            <a:spLocks noGrp="1"/>
          </p:cNvSpPr>
          <p:nvPr>
            <p:ph idx="1"/>
          </p:nvPr>
        </p:nvSpPr>
        <p:spPr/>
        <p:txBody>
          <a:bodyPr>
            <a:normAutofit fontScale="85000" lnSpcReduction="20000"/>
          </a:bodyPr>
          <a:lstStyle/>
          <a:p>
            <a:r>
              <a:rPr lang="it-IT" dirty="0"/>
              <a:t> i diritti e poteri dell’azionista di natura amministrativa, patrimoniale e a contenuto complesso, amministrativo e patrimoniale (come l’opzione e l’assegnazione gratuita) </a:t>
            </a:r>
            <a:endParaRPr lang="it-IT" dirty="0" smtClean="0"/>
          </a:p>
          <a:p>
            <a:r>
              <a:rPr lang="it-IT" dirty="0" smtClean="0"/>
              <a:t>Il </a:t>
            </a:r>
            <a:r>
              <a:rPr lang="it-IT" dirty="0"/>
              <a:t>carattere </a:t>
            </a:r>
            <a:r>
              <a:rPr lang="it-IT" i="1" dirty="0"/>
              <a:t>dell’uguaglianza</a:t>
            </a:r>
            <a:r>
              <a:rPr lang="it-IT" dirty="0"/>
              <a:t> dei </a:t>
            </a:r>
            <a:r>
              <a:rPr lang="it-IT" dirty="0" smtClean="0"/>
              <a:t>diritti, art. 2348.1. </a:t>
            </a:r>
          </a:p>
          <a:p>
            <a:r>
              <a:rPr lang="it-IT" dirty="0" smtClean="0"/>
              <a:t>Ma </a:t>
            </a:r>
          </a:p>
          <a:p>
            <a:pPr lvl="1"/>
            <a:r>
              <a:rPr lang="it-IT" dirty="0" smtClean="0"/>
              <a:t>a</a:t>
            </a:r>
            <a:r>
              <a:rPr lang="it-IT" dirty="0"/>
              <a:t>) è un’uguaglianza relativa, non assoluta art. 2348.3 e 2. (“si possono tuttavia creare… azioni fornite di diritti diversi”); e </a:t>
            </a:r>
            <a:endParaRPr lang="it-IT" dirty="0" smtClean="0"/>
          </a:p>
          <a:p>
            <a:pPr lvl="1"/>
            <a:r>
              <a:rPr lang="it-IT" dirty="0" smtClean="0"/>
              <a:t>b</a:t>
            </a:r>
            <a:r>
              <a:rPr lang="it-IT" dirty="0"/>
              <a:t>) è uguaglianza oggettiva, tra azioni, e non soggettiva, fra azionisti I diritti più significativi (voto, utili) sono </a:t>
            </a:r>
            <a:r>
              <a:rPr lang="it-IT" i="1" dirty="0"/>
              <a:t>proporzionali</a:t>
            </a:r>
            <a:r>
              <a:rPr lang="it-IT" dirty="0"/>
              <a:t> al numero di azioni possedute;</a:t>
            </a:r>
          </a:p>
        </p:txBody>
      </p:sp>
    </p:spTree>
    <p:extLst>
      <p:ext uri="{BB962C8B-B14F-4D97-AF65-F5344CB8AC3E}">
        <p14:creationId xmlns:p14="http://schemas.microsoft.com/office/powerpoint/2010/main" val="261089810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partecipazione azionaria</a:t>
            </a:r>
            <a:endParaRPr lang="it-IT" dirty="0"/>
          </a:p>
        </p:txBody>
      </p:sp>
      <p:sp>
        <p:nvSpPr>
          <p:cNvPr id="3" name="Segnaposto contenuto 2"/>
          <p:cNvSpPr>
            <a:spLocks noGrp="1"/>
          </p:cNvSpPr>
          <p:nvPr>
            <p:ph idx="1"/>
          </p:nvPr>
        </p:nvSpPr>
        <p:spPr/>
        <p:txBody>
          <a:bodyPr>
            <a:normAutofit fontScale="92500" lnSpcReduction="10000"/>
          </a:bodyPr>
          <a:lstStyle/>
          <a:p>
            <a:pPr lvl="1"/>
            <a:r>
              <a:rPr lang="it-IT" dirty="0"/>
              <a:t>c) vi sono anche </a:t>
            </a:r>
            <a:r>
              <a:rPr lang="it-IT" dirty="0" smtClean="0"/>
              <a:t>diritti che </a:t>
            </a:r>
            <a:r>
              <a:rPr lang="it-IT" dirty="0"/>
              <a:t>spettano indipendentemente dal numero di azioni (partecipare all’assemblea, denuncia al collegio); o </a:t>
            </a:r>
            <a:endParaRPr lang="it-IT" dirty="0" smtClean="0"/>
          </a:p>
          <a:p>
            <a:pPr lvl="1"/>
            <a:r>
              <a:rPr lang="it-IT" dirty="0" smtClean="0"/>
              <a:t>d</a:t>
            </a:r>
            <a:r>
              <a:rPr lang="it-IT" dirty="0"/>
              <a:t>) presuppongono una soglia: quali? il 10% del 2367 per la convocazione dell’assemblea; il 20% o 2,5% della derivative action dell’art. 2393-</a:t>
            </a:r>
            <a:r>
              <a:rPr lang="it-IT" i="1" dirty="0"/>
              <a:t>bis</a:t>
            </a:r>
            <a:r>
              <a:rPr lang="it-IT" dirty="0"/>
              <a:t>; il 5 o il 2% della denuncia al collegio sindacale, art. 2408.2.; il 10 o il 5% dell’art. 2409; l’1 per mille o 5% per l’impugnativa delle delibere annullabili; il 5% dell’impugnativa di bilancio </a:t>
            </a:r>
            <a:r>
              <a:rPr lang="it-IT" dirty="0" smtClean="0"/>
              <a:t> cum revisione(2434-bis</a:t>
            </a:r>
            <a:r>
              <a:rPr lang="it-IT" dirty="0"/>
              <a:t>): </a:t>
            </a:r>
            <a:r>
              <a:rPr lang="it-IT" dirty="0" smtClean="0"/>
              <a:t>altre</a:t>
            </a:r>
            <a:r>
              <a:rPr lang="it-IT" dirty="0"/>
              <a:t>? </a:t>
            </a:r>
            <a:r>
              <a:rPr lang="it-IT" dirty="0" err="1"/>
              <a:t>bé</a:t>
            </a:r>
            <a:r>
              <a:rPr lang="it-IT" dirty="0"/>
              <a:t>, certo, se si guarda la disciplina dei quorum, vi sono minoranze di blocco</a:t>
            </a:r>
          </a:p>
        </p:txBody>
      </p:sp>
    </p:spTree>
    <p:extLst>
      <p:ext uri="{BB962C8B-B14F-4D97-AF65-F5344CB8AC3E}">
        <p14:creationId xmlns:p14="http://schemas.microsoft.com/office/powerpoint/2010/main" val="27005821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partecipazione azionaria</a:t>
            </a:r>
            <a:endParaRPr lang="it-IT" dirty="0"/>
          </a:p>
        </p:txBody>
      </p:sp>
      <p:sp>
        <p:nvSpPr>
          <p:cNvPr id="3" name="Segnaposto contenuto 2"/>
          <p:cNvSpPr>
            <a:spLocks noGrp="1"/>
          </p:cNvSpPr>
          <p:nvPr>
            <p:ph idx="1"/>
          </p:nvPr>
        </p:nvSpPr>
        <p:spPr/>
        <p:txBody>
          <a:bodyPr/>
          <a:lstStyle/>
          <a:p>
            <a:r>
              <a:rPr lang="it-IT" dirty="0" smtClean="0"/>
              <a:t>Quindi:</a:t>
            </a:r>
          </a:p>
          <a:p>
            <a:r>
              <a:rPr lang="it-IT" dirty="0" smtClean="0"/>
              <a:t>Diseguaglianza soggettiva; e (tendenziale) proporzionalità fra rischio e potere </a:t>
            </a:r>
            <a:endParaRPr lang="it-IT" dirty="0"/>
          </a:p>
        </p:txBody>
      </p:sp>
    </p:spTree>
    <p:extLst>
      <p:ext uri="{BB962C8B-B14F-4D97-AF65-F5344CB8AC3E}">
        <p14:creationId xmlns:p14="http://schemas.microsoft.com/office/powerpoint/2010/main" val="55831780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categorie di azioni </a:t>
            </a:r>
            <a:endParaRPr lang="it-IT" dirty="0"/>
          </a:p>
        </p:txBody>
      </p:sp>
      <p:sp>
        <p:nvSpPr>
          <p:cNvPr id="3" name="Segnaposto contenuto 2"/>
          <p:cNvSpPr>
            <a:spLocks noGrp="1"/>
          </p:cNvSpPr>
          <p:nvPr>
            <p:ph idx="1"/>
          </p:nvPr>
        </p:nvSpPr>
        <p:spPr/>
        <p:txBody>
          <a:bodyPr>
            <a:normAutofit/>
          </a:bodyPr>
          <a:lstStyle/>
          <a:p>
            <a:r>
              <a:rPr lang="it-IT" dirty="0" smtClean="0"/>
              <a:t>La recente autonomia statutaria</a:t>
            </a:r>
          </a:p>
          <a:p>
            <a:r>
              <a:rPr lang="it-IT" dirty="0" smtClean="0"/>
              <a:t>Di nuovo l’art. 2348.2 </a:t>
            </a:r>
          </a:p>
          <a:p>
            <a:r>
              <a:rPr lang="it-IT" dirty="0" smtClean="0"/>
              <a:t>«nei limiti imposti dalla legge»: quali? Forse solo l’art. 2265; </a:t>
            </a:r>
          </a:p>
          <a:p>
            <a:r>
              <a:rPr lang="it-IT" dirty="0" smtClean="0"/>
              <a:t>per (i) le azioni a voto plurimo l’art. 2351.4, però superato dalla legge 116/14 per le società chiuse (tre voti);</a:t>
            </a:r>
          </a:p>
          <a:p>
            <a:pPr lvl="1"/>
            <a:r>
              <a:rPr lang="it-IT" dirty="0" smtClean="0"/>
              <a:t>per le quotate, divieto art. 127 </a:t>
            </a:r>
            <a:r>
              <a:rPr lang="it-IT" dirty="0" err="1" smtClean="0"/>
              <a:t>sexies</a:t>
            </a:r>
            <a:r>
              <a:rPr lang="it-IT" dirty="0" smtClean="0"/>
              <a:t> TUF</a:t>
            </a:r>
            <a:endParaRPr lang="it-IT" dirty="0"/>
          </a:p>
        </p:txBody>
      </p:sp>
    </p:spTree>
    <p:extLst>
      <p:ext uri="{BB962C8B-B14F-4D97-AF65-F5344CB8AC3E}">
        <p14:creationId xmlns:p14="http://schemas.microsoft.com/office/powerpoint/2010/main" val="253241508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categorie di azioni</a:t>
            </a:r>
            <a:endParaRPr lang="it-IT" dirty="0"/>
          </a:p>
        </p:txBody>
      </p:sp>
      <p:sp>
        <p:nvSpPr>
          <p:cNvPr id="3" name="Segnaposto contenuto 2"/>
          <p:cNvSpPr>
            <a:spLocks noGrp="1"/>
          </p:cNvSpPr>
          <p:nvPr>
            <p:ph idx="1"/>
          </p:nvPr>
        </p:nvSpPr>
        <p:spPr/>
        <p:txBody>
          <a:bodyPr/>
          <a:lstStyle/>
          <a:p>
            <a:pPr lvl="1"/>
            <a:r>
              <a:rPr lang="it-IT" dirty="0" smtClean="0"/>
              <a:t>Per le quotate però maggiorazione del diritto di voto, art. 127 </a:t>
            </a:r>
            <a:r>
              <a:rPr lang="it-IT" dirty="0" err="1" smtClean="0"/>
              <a:t>quinquies</a:t>
            </a:r>
            <a:r>
              <a:rPr lang="it-IT" dirty="0" smtClean="0"/>
              <a:t> TUF;</a:t>
            </a:r>
          </a:p>
          <a:p>
            <a:r>
              <a:rPr lang="it-IT" dirty="0" smtClean="0"/>
              <a:t>(ii) Azioni con voto «limitato ad una misura massima» o «scalare»: art. 2351.3;</a:t>
            </a:r>
          </a:p>
          <a:p>
            <a:r>
              <a:rPr lang="it-IT" dirty="0" smtClean="0"/>
              <a:t>(iii) Azioni privilegiate (desunte dall’art. 2348.2 + art. 2350.1) nella distribuzione utili o liquidazione;</a:t>
            </a:r>
          </a:p>
          <a:p>
            <a:r>
              <a:rPr lang="it-IT" dirty="0" smtClean="0"/>
              <a:t>(iv) azioni correlate: art. 2350.2</a:t>
            </a:r>
          </a:p>
          <a:p>
            <a:endParaRPr lang="it-IT" dirty="0"/>
          </a:p>
        </p:txBody>
      </p:sp>
    </p:spTree>
    <p:extLst>
      <p:ext uri="{BB962C8B-B14F-4D97-AF65-F5344CB8AC3E}">
        <p14:creationId xmlns:p14="http://schemas.microsoft.com/office/powerpoint/2010/main" val="191759006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categorie di azioni</a:t>
            </a:r>
            <a:endParaRPr lang="it-IT" dirty="0"/>
          </a:p>
        </p:txBody>
      </p:sp>
      <p:sp>
        <p:nvSpPr>
          <p:cNvPr id="3" name="Segnaposto contenuto 2"/>
          <p:cNvSpPr>
            <a:spLocks noGrp="1"/>
          </p:cNvSpPr>
          <p:nvPr>
            <p:ph idx="1"/>
          </p:nvPr>
        </p:nvSpPr>
        <p:spPr/>
        <p:txBody>
          <a:bodyPr/>
          <a:lstStyle/>
          <a:p>
            <a:endParaRPr lang="it-IT" dirty="0" smtClean="0"/>
          </a:p>
          <a:p>
            <a:r>
              <a:rPr lang="it-IT" dirty="0" smtClean="0"/>
              <a:t>(v) a voto limitato o senza diritto di voto: art. 2351.2;</a:t>
            </a:r>
          </a:p>
          <a:p>
            <a:r>
              <a:rPr lang="it-IT" dirty="0" smtClean="0"/>
              <a:t>(vi) azioni di risparmio: per le quotate; come (v) ma devono avere necessariamente contropartite (libere: art. 145.2 TUF)</a:t>
            </a:r>
          </a:p>
          <a:p>
            <a:r>
              <a:rPr lang="it-IT" dirty="0" smtClean="0"/>
              <a:t>Il rappresentante comune </a:t>
            </a:r>
          </a:p>
          <a:p>
            <a:endParaRPr lang="it-IT" dirty="0"/>
          </a:p>
        </p:txBody>
      </p:sp>
    </p:spTree>
    <p:extLst>
      <p:ext uri="{BB962C8B-B14F-4D97-AF65-F5344CB8AC3E}">
        <p14:creationId xmlns:p14="http://schemas.microsoft.com/office/powerpoint/2010/main" val="271639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L’impresa 5</a:t>
            </a:r>
          </a:p>
        </p:txBody>
      </p:sp>
      <p:sp>
        <p:nvSpPr>
          <p:cNvPr id="3" name="Segnaposto contenuto 2"/>
          <p:cNvSpPr>
            <a:spLocks noGrp="1"/>
          </p:cNvSpPr>
          <p:nvPr>
            <p:ph idx="1"/>
          </p:nvPr>
        </p:nvSpPr>
        <p:spPr/>
        <p:txBody>
          <a:bodyPr>
            <a:normAutofit fontScale="77500" lnSpcReduction="20000"/>
          </a:bodyPr>
          <a:lstStyle/>
          <a:p>
            <a:pPr lvl="1"/>
            <a:r>
              <a:rPr lang="it-IT" dirty="0"/>
              <a:t>Le società fra professionisti: legge generale n. 183 del 2011; </a:t>
            </a:r>
            <a:endParaRPr lang="it-IT" dirty="0" smtClean="0"/>
          </a:p>
          <a:p>
            <a:pPr lvl="2"/>
            <a:r>
              <a:rPr lang="it-IT" dirty="0" smtClean="0"/>
              <a:t>Società interprofessionali;</a:t>
            </a:r>
          </a:p>
          <a:p>
            <a:pPr lvl="2"/>
            <a:r>
              <a:rPr lang="it-IT" dirty="0" smtClean="0"/>
              <a:t>Disposizione transitoria</a:t>
            </a:r>
          </a:p>
          <a:p>
            <a:pPr lvl="1"/>
            <a:r>
              <a:rPr lang="it-IT" dirty="0" smtClean="0"/>
              <a:t>per </a:t>
            </a:r>
            <a:r>
              <a:rPr lang="it-IT" dirty="0"/>
              <a:t>gli avvocati l. 247/2012 </a:t>
            </a:r>
            <a:r>
              <a:rPr lang="it-IT" dirty="0" smtClean="0"/>
              <a:t>riforma professione forense e </a:t>
            </a:r>
            <a:r>
              <a:rPr lang="it-IT" dirty="0"/>
              <a:t>d. lgs. </a:t>
            </a:r>
            <a:r>
              <a:rPr lang="it-IT" dirty="0" smtClean="0"/>
              <a:t>96/2001 in attesa emanazione decreti delegati:</a:t>
            </a:r>
          </a:p>
          <a:p>
            <a:pPr lvl="2"/>
            <a:r>
              <a:rPr lang="it-IT" dirty="0" smtClean="0"/>
              <a:t>Personalità delle prestazione e responsabilità individuale;</a:t>
            </a:r>
          </a:p>
          <a:p>
            <a:pPr lvl="2"/>
            <a:r>
              <a:rPr lang="it-IT" dirty="0" smtClean="0"/>
              <a:t>No fallimento</a:t>
            </a:r>
            <a:endParaRPr lang="it-IT" dirty="0"/>
          </a:p>
          <a:p>
            <a:pPr lvl="1"/>
            <a:r>
              <a:rPr lang="it-IT" dirty="0" smtClean="0"/>
              <a:t>L. 124/17 via i. soci devono essere abilitati; e ii. no fallimento (salvo </a:t>
            </a:r>
            <a:r>
              <a:rPr lang="it-IT" smtClean="0"/>
              <a:t>per avvocati)</a:t>
            </a:r>
            <a:endParaRPr lang="it-IT" dirty="0" smtClean="0"/>
          </a:p>
          <a:p>
            <a:pPr lvl="1"/>
            <a:r>
              <a:rPr lang="it-IT" dirty="0" smtClean="0"/>
              <a:t>Iscrizione nella sezione speciale imprese; resta responsabilità individuale </a:t>
            </a:r>
          </a:p>
          <a:p>
            <a:pPr lvl="1"/>
            <a:r>
              <a:rPr lang="it-IT" dirty="0" smtClean="0"/>
              <a:t>La </a:t>
            </a:r>
            <a:r>
              <a:rPr lang="it-IT" dirty="0"/>
              <a:t>collocazione del farmacista: l. 362/91</a:t>
            </a:r>
          </a:p>
          <a:p>
            <a:r>
              <a:rPr lang="it-IT" dirty="0"/>
              <a:t>Questi sono sicuramente imprenditori</a:t>
            </a:r>
          </a:p>
          <a:p>
            <a:endParaRPr lang="it-IT" dirty="0"/>
          </a:p>
        </p:txBody>
      </p:sp>
    </p:spTree>
    <p:extLst>
      <p:ext uri="{BB962C8B-B14F-4D97-AF65-F5344CB8AC3E}">
        <p14:creationId xmlns:p14="http://schemas.microsoft.com/office/powerpoint/2010/main" val="21139299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categorie di azioni </a:t>
            </a:r>
            <a:endParaRPr lang="it-IT" dirty="0"/>
          </a:p>
        </p:txBody>
      </p:sp>
      <p:sp>
        <p:nvSpPr>
          <p:cNvPr id="3" name="Segnaposto contenuto 2"/>
          <p:cNvSpPr>
            <a:spLocks noGrp="1"/>
          </p:cNvSpPr>
          <p:nvPr>
            <p:ph idx="1"/>
          </p:nvPr>
        </p:nvSpPr>
        <p:spPr/>
        <p:txBody>
          <a:bodyPr>
            <a:normAutofit fontScale="85000" lnSpcReduction="20000"/>
          </a:bodyPr>
          <a:lstStyle/>
          <a:p>
            <a:r>
              <a:rPr lang="it-IT" dirty="0"/>
              <a:t>(vi) le azioni a favore dei </a:t>
            </a:r>
            <a:r>
              <a:rPr lang="it-IT" dirty="0" smtClean="0"/>
              <a:t>dipendenti favore </a:t>
            </a:r>
            <a:r>
              <a:rPr lang="it-IT" dirty="0"/>
              <a:t>del </a:t>
            </a:r>
            <a:r>
              <a:rPr lang="it-IT" dirty="0" err="1"/>
              <a:t>cointeressamento</a:t>
            </a:r>
            <a:r>
              <a:rPr lang="it-IT" dirty="0"/>
              <a:t>; </a:t>
            </a:r>
            <a:endParaRPr lang="it-IT" dirty="0" smtClean="0"/>
          </a:p>
          <a:p>
            <a:pPr lvl="1"/>
            <a:r>
              <a:rPr lang="it-IT" dirty="0" smtClean="0"/>
              <a:t>a</a:t>
            </a:r>
            <a:r>
              <a:rPr lang="it-IT" dirty="0"/>
              <a:t>) le azioni </a:t>
            </a:r>
            <a:r>
              <a:rPr lang="it-IT" i="1" dirty="0"/>
              <a:t>gratuite </a:t>
            </a:r>
            <a:r>
              <a:rPr lang="it-IT" dirty="0"/>
              <a:t>a favore dei dipendenti, art. 2349.1. (ma vedi anche il 2. per gli “strumenti finanziari diversi dalle azioni”): devono essere tratte dagli utili, attraverso un aumento di capitale gratuito e possono esservi particolarità quanto alla forma, al modo di trasferimento ed ai diritti spettanti agli azionisti, nel qual caso si hanno azioni speciali (ma non è detto) Anche </a:t>
            </a:r>
            <a:endParaRPr lang="it-IT" dirty="0" smtClean="0"/>
          </a:p>
          <a:p>
            <a:pPr lvl="1"/>
            <a:r>
              <a:rPr lang="it-IT" dirty="0" smtClean="0"/>
              <a:t>b</a:t>
            </a:r>
            <a:r>
              <a:rPr lang="it-IT" dirty="0"/>
              <a:t>) azioni </a:t>
            </a:r>
            <a:r>
              <a:rPr lang="it-IT" i="1" dirty="0"/>
              <a:t>a pagamento</a:t>
            </a:r>
            <a:r>
              <a:rPr lang="it-IT" dirty="0"/>
              <a:t>, in caso di aumento di capitale (artt. 2441.8. e 134.3. TUF) Infine </a:t>
            </a:r>
            <a:endParaRPr lang="it-IT" dirty="0" smtClean="0"/>
          </a:p>
          <a:p>
            <a:pPr lvl="1"/>
            <a:r>
              <a:rPr lang="it-IT" dirty="0" smtClean="0"/>
              <a:t>c</a:t>
            </a:r>
            <a:r>
              <a:rPr lang="it-IT" dirty="0"/>
              <a:t>) gli “strumenti finanziari, diversi dalle azioni” di cui all’art. 2349.2. (parallelo all’art. 2346.6.)</a:t>
            </a:r>
          </a:p>
        </p:txBody>
      </p:sp>
    </p:spTree>
    <p:extLst>
      <p:ext uri="{BB962C8B-B14F-4D97-AF65-F5344CB8AC3E}">
        <p14:creationId xmlns:p14="http://schemas.microsoft.com/office/powerpoint/2010/main" val="13659697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categorie di azioni</a:t>
            </a:r>
          </a:p>
        </p:txBody>
      </p:sp>
      <p:sp>
        <p:nvSpPr>
          <p:cNvPr id="3" name="Segnaposto contenuto 2"/>
          <p:cNvSpPr>
            <a:spLocks noGrp="1"/>
          </p:cNvSpPr>
          <p:nvPr>
            <p:ph idx="1"/>
          </p:nvPr>
        </p:nvSpPr>
        <p:spPr/>
        <p:txBody>
          <a:bodyPr>
            <a:normAutofit lnSpcReduction="10000"/>
          </a:bodyPr>
          <a:lstStyle/>
          <a:p>
            <a:r>
              <a:rPr lang="it-IT" dirty="0" smtClean="0"/>
              <a:t>(vii) Le azioni di godimento: art. 2353;</a:t>
            </a:r>
          </a:p>
          <a:p>
            <a:r>
              <a:rPr lang="it-IT" dirty="0" smtClean="0"/>
              <a:t>(viii) azioni riscattabili: art. 2437 </a:t>
            </a:r>
            <a:r>
              <a:rPr lang="it-IT" dirty="0" err="1" smtClean="0"/>
              <a:t>sexies</a:t>
            </a:r>
            <a:r>
              <a:rPr lang="it-IT" dirty="0" smtClean="0"/>
              <a:t> </a:t>
            </a:r>
          </a:p>
          <a:p>
            <a:pPr marL="0" indent="0" algn="ctr">
              <a:buNone/>
            </a:pPr>
            <a:r>
              <a:rPr lang="it-IT" dirty="0" smtClean="0"/>
              <a:t>***</a:t>
            </a:r>
          </a:p>
          <a:p>
            <a:r>
              <a:rPr lang="it-IT" dirty="0"/>
              <a:t>Le assemblee speciali e il rinvio alla disciplina delle assemblee straordinarie (art. </a:t>
            </a:r>
            <a:r>
              <a:rPr lang="it-IT" b="1" dirty="0"/>
              <a:t>2376</a:t>
            </a:r>
            <a:r>
              <a:rPr lang="it-IT" dirty="0"/>
              <a:t>) – e la teoria della disponibilità da parte della maggioranza (anzi: delle due maggioranze) dei diritti di gruppo </a:t>
            </a:r>
            <a:r>
              <a:rPr lang="it-IT" b="1" dirty="0"/>
              <a:t>cum il </a:t>
            </a:r>
            <a:r>
              <a:rPr lang="it-IT" b="1" dirty="0" smtClean="0"/>
              <a:t>correttivo </a:t>
            </a:r>
            <a:r>
              <a:rPr lang="it-IT" b="1" dirty="0"/>
              <a:t>del recesso: 2437.1.</a:t>
            </a:r>
            <a:r>
              <a:rPr lang="it-IT" dirty="0"/>
              <a:t> </a:t>
            </a:r>
          </a:p>
          <a:p>
            <a:endParaRPr lang="it-IT" dirty="0" smtClean="0"/>
          </a:p>
        </p:txBody>
      </p:sp>
    </p:spTree>
    <p:extLst>
      <p:ext uri="{BB962C8B-B14F-4D97-AF65-F5344CB8AC3E}">
        <p14:creationId xmlns:p14="http://schemas.microsoft.com/office/powerpoint/2010/main" val="233113490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Gli strumenti finanziari partecipativi </a:t>
            </a:r>
            <a:endParaRPr lang="it-IT" dirty="0"/>
          </a:p>
        </p:txBody>
      </p:sp>
      <p:sp>
        <p:nvSpPr>
          <p:cNvPr id="3" name="Segnaposto contenuto 2"/>
          <p:cNvSpPr>
            <a:spLocks noGrp="1"/>
          </p:cNvSpPr>
          <p:nvPr>
            <p:ph idx="1"/>
          </p:nvPr>
        </p:nvSpPr>
        <p:spPr/>
        <p:txBody>
          <a:bodyPr>
            <a:normAutofit fontScale="70000" lnSpcReduction="20000"/>
          </a:bodyPr>
          <a:lstStyle/>
          <a:p>
            <a:r>
              <a:rPr lang="it-IT" dirty="0"/>
              <a:t>ecco qui il discorso rilevante sugli “apporti” ed i correlativi “strumenti finanziari partecipativi” </a:t>
            </a:r>
            <a:r>
              <a:rPr lang="it-IT" dirty="0" smtClean="0"/>
              <a:t> </a:t>
            </a:r>
            <a:r>
              <a:rPr lang="it-IT" dirty="0"/>
              <a:t>di cui all’art. </a:t>
            </a:r>
            <a:r>
              <a:rPr lang="it-IT" b="1" dirty="0"/>
              <a:t>2346.6</a:t>
            </a:r>
            <a:r>
              <a:rPr lang="it-IT" dirty="0"/>
              <a:t>. (e il parallelo per i dipendenti dell’art. </a:t>
            </a:r>
            <a:r>
              <a:rPr lang="it-IT" b="1" dirty="0"/>
              <a:t>2349.2</a:t>
            </a:r>
            <a:r>
              <a:rPr lang="it-IT" dirty="0"/>
              <a:t>.) </a:t>
            </a:r>
            <a:r>
              <a:rPr lang="it-IT" b="1" dirty="0"/>
              <a:t>cum esclusione del voto nell’assemblea ordinaria</a:t>
            </a:r>
            <a:r>
              <a:rPr lang="it-IT" dirty="0"/>
              <a:t> Il primo </a:t>
            </a:r>
            <a:r>
              <a:rPr lang="it-IT" dirty="0" smtClean="0"/>
              <a:t>punto è </a:t>
            </a:r>
            <a:r>
              <a:rPr lang="it-IT" dirty="0"/>
              <a:t>che qui non abbiamo conferimenti ma apporti; e quindi non valgono le restrizioni Di qui entrano non solo le prestazioni di servizio ed opera ma anche quelli fra i beni immateriali che non fossero conferibili. E se è vero che questa è una benvenuta porta di ingresso per una risorsa scarsa, lo </a:t>
            </a:r>
            <a:r>
              <a:rPr lang="it-IT" i="1" dirty="0"/>
              <a:t>human capital</a:t>
            </a:r>
            <a:r>
              <a:rPr lang="it-IT" dirty="0"/>
              <a:t> e, perché no, l’</a:t>
            </a:r>
            <a:r>
              <a:rPr lang="it-IT" i="1" dirty="0"/>
              <a:t>intellectual property </a:t>
            </a:r>
            <a:r>
              <a:rPr lang="it-IT" dirty="0"/>
              <a:t>ed in generale gli </a:t>
            </a:r>
            <a:r>
              <a:rPr lang="it-IT" i="1" dirty="0" err="1" smtClean="0"/>
              <a:t>intangibles</a:t>
            </a:r>
            <a:r>
              <a:rPr lang="it-IT" dirty="0" smtClean="0"/>
              <a:t>  se </a:t>
            </a:r>
            <a:r>
              <a:rPr lang="it-IT" dirty="0"/>
              <a:t>non sono conferimenti, non sono imputati al </a:t>
            </a:r>
            <a:r>
              <a:rPr lang="it-IT" dirty="0" smtClean="0"/>
              <a:t>capitale I </a:t>
            </a:r>
            <a:r>
              <a:rPr lang="it-IT" dirty="0"/>
              <a:t>diritti degli “strumenti finanziari partecipativi” di cui all’art. 2346.6. sono indicati dall’art. </a:t>
            </a:r>
            <a:r>
              <a:rPr lang="it-IT" b="1" dirty="0"/>
              <a:t>2351.5</a:t>
            </a:r>
            <a:r>
              <a:rPr lang="it-IT" dirty="0"/>
              <a:t>., quindi anche voto e amministratore “indipendente” loro Ma </a:t>
            </a:r>
            <a:r>
              <a:rPr lang="it-IT" b="1" dirty="0"/>
              <a:t>v. anche </a:t>
            </a:r>
            <a:r>
              <a:rPr lang="it-IT" b="1" dirty="0" smtClean="0"/>
              <a:t>art</a:t>
            </a:r>
            <a:r>
              <a:rPr lang="it-IT" b="1" dirty="0"/>
              <a:t>. </a:t>
            </a:r>
            <a:r>
              <a:rPr lang="it-IT" b="1" dirty="0" smtClean="0"/>
              <a:t>2411.3</a:t>
            </a:r>
            <a:r>
              <a:rPr lang="it-IT" b="1" dirty="0"/>
              <a:t>; </a:t>
            </a:r>
            <a:endParaRPr lang="it-IT" dirty="0"/>
          </a:p>
          <a:p>
            <a:r>
              <a:rPr lang="it-IT" dirty="0"/>
              <a:t>sono definiti “partecipazioni” nell’art. 2.6-bis TUF come modificato dal </a:t>
            </a:r>
            <a:r>
              <a:rPr lang="it-IT" dirty="0" err="1"/>
              <a:t>d.c.</a:t>
            </a:r>
            <a:r>
              <a:rPr lang="it-IT" dirty="0"/>
              <a:t> E v. art. 120.4 modificato per prevedere regolamento Consob che individua obbligo di comunicazione correlativo.</a:t>
            </a:r>
          </a:p>
          <a:p>
            <a:endParaRPr lang="it-IT" dirty="0"/>
          </a:p>
        </p:txBody>
      </p:sp>
    </p:spTree>
    <p:extLst>
      <p:ext uri="{BB962C8B-B14F-4D97-AF65-F5344CB8AC3E}">
        <p14:creationId xmlns:p14="http://schemas.microsoft.com/office/powerpoint/2010/main" val="154138477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circolazione delle azioni </a:t>
            </a:r>
            <a:endParaRPr lang="it-IT" dirty="0"/>
          </a:p>
        </p:txBody>
      </p:sp>
      <p:sp>
        <p:nvSpPr>
          <p:cNvPr id="3" name="Segnaposto contenuto 2"/>
          <p:cNvSpPr>
            <a:spLocks noGrp="1"/>
          </p:cNvSpPr>
          <p:nvPr>
            <p:ph idx="1"/>
          </p:nvPr>
        </p:nvSpPr>
        <p:spPr/>
        <p:txBody>
          <a:bodyPr>
            <a:normAutofit fontScale="77500" lnSpcReduction="20000"/>
          </a:bodyPr>
          <a:lstStyle/>
          <a:p>
            <a:r>
              <a:rPr lang="it-IT" dirty="0"/>
              <a:t>la emissione di titoli azionari come eventualità: può essere esclusa dallo statuto, art. 2346.1. (ed allora il trasferimento avviene con la modalità del trasferimento del contratto; con effetto 198 dal momento dell’iscrizione nel libro soci, art. 2355.1.)  </a:t>
            </a:r>
            <a:endParaRPr lang="it-IT" dirty="0" smtClean="0"/>
          </a:p>
          <a:p>
            <a:r>
              <a:rPr lang="it-IT" dirty="0" smtClean="0"/>
              <a:t>Per </a:t>
            </a:r>
            <a:r>
              <a:rPr lang="it-IT" dirty="0"/>
              <a:t>le quotate la gestione accentrata </a:t>
            </a:r>
            <a:r>
              <a:rPr lang="it-IT" dirty="0" smtClean="0"/>
              <a:t>smaterializzata </a:t>
            </a:r>
            <a:r>
              <a:rPr lang="it-IT" dirty="0"/>
              <a:t>obbligatoria anche per società con azioni “diffuse” </a:t>
            </a:r>
            <a:endParaRPr lang="it-IT" dirty="0" smtClean="0"/>
          </a:p>
          <a:p>
            <a:r>
              <a:rPr lang="it-IT" dirty="0" smtClean="0"/>
              <a:t>Le </a:t>
            </a:r>
            <a:r>
              <a:rPr lang="it-IT" dirty="0"/>
              <a:t>azioni come titoli di credito</a:t>
            </a:r>
            <a:r>
              <a:rPr lang="it-IT" dirty="0" smtClean="0"/>
              <a:t>, </a:t>
            </a:r>
            <a:r>
              <a:rPr lang="it-IT" dirty="0"/>
              <a:t>titoli di credito causali Azioni nominative od al portatore, in teoria a scelta dell’azionista (art. 2354.1); però è ancor vigente l’art. 1 della l. 239/1942, che impone la nominatività (derogato solo per le azioni di risparmio prima dalla l. 216 del 1974 e poi dall’art. 145 TUF; e azioni SICAV, art. 45.4. </a:t>
            </a:r>
            <a:r>
              <a:rPr lang="it-IT" dirty="0" smtClean="0"/>
              <a:t>TUF)  </a:t>
            </a:r>
            <a:endParaRPr lang="it-IT" dirty="0"/>
          </a:p>
          <a:p>
            <a:endParaRPr lang="it-IT" dirty="0"/>
          </a:p>
        </p:txBody>
      </p:sp>
    </p:spTree>
    <p:extLst>
      <p:ext uri="{BB962C8B-B14F-4D97-AF65-F5344CB8AC3E}">
        <p14:creationId xmlns:p14="http://schemas.microsoft.com/office/powerpoint/2010/main" val="334645870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circolazione delle azioni</a:t>
            </a:r>
          </a:p>
        </p:txBody>
      </p:sp>
      <p:sp>
        <p:nvSpPr>
          <p:cNvPr id="3" name="Segnaposto contenuto 2"/>
          <p:cNvSpPr>
            <a:spLocks noGrp="1"/>
          </p:cNvSpPr>
          <p:nvPr>
            <p:ph idx="1"/>
          </p:nvPr>
        </p:nvSpPr>
        <p:spPr/>
        <p:txBody>
          <a:bodyPr>
            <a:normAutofit fontScale="92500" lnSpcReduction="10000"/>
          </a:bodyPr>
          <a:lstStyle/>
          <a:p>
            <a:r>
              <a:rPr lang="it-IT" b="1" dirty="0" smtClean="0"/>
              <a:t>I </a:t>
            </a:r>
            <a:r>
              <a:rPr lang="it-IT" b="1" dirty="0"/>
              <a:t>vincoli sulle azioni, </a:t>
            </a:r>
            <a:r>
              <a:rPr lang="it-IT" dirty="0"/>
              <a:t>  pegno, usufrutto e sequestro delle azioni, </a:t>
            </a:r>
            <a:r>
              <a:rPr lang="it-IT" dirty="0" smtClean="0"/>
              <a:t>voto art</a:t>
            </a:r>
            <a:r>
              <a:rPr lang="it-IT" dirty="0"/>
              <a:t>. 2352.1 e 6.; in particolare, la disciplina del diritto di opzione, art. 2352.2., la regola della non estensione del pegno ai nuovi titoli, emessi a pagamento (but does it </a:t>
            </a:r>
            <a:r>
              <a:rPr lang="it-IT" dirty="0" err="1"/>
              <a:t>make</a:t>
            </a:r>
            <a:r>
              <a:rPr lang="it-IT" dirty="0"/>
              <a:t> sense</a:t>
            </a:r>
            <a:r>
              <a:rPr lang="it-IT" dirty="0" smtClean="0"/>
              <a:t>?)  </a:t>
            </a:r>
            <a:r>
              <a:rPr lang="it-IT" dirty="0"/>
              <a:t>Per il gratuito, naturalmente, si estende, art. 2352.3 </a:t>
            </a:r>
            <a:endParaRPr lang="it-IT" dirty="0" smtClean="0"/>
          </a:p>
          <a:p>
            <a:r>
              <a:rPr lang="it-IT" dirty="0" smtClean="0"/>
              <a:t>I </a:t>
            </a:r>
            <a:r>
              <a:rPr lang="it-IT" dirty="0"/>
              <a:t>versamenti sulle azioni: devono provvedere il socio nel caso di pegno, 200 l’usufruttuario in caso di usufrutto, art. 2352.4</a:t>
            </a:r>
          </a:p>
        </p:txBody>
      </p:sp>
    </p:spTree>
    <p:extLst>
      <p:ext uri="{BB962C8B-B14F-4D97-AF65-F5344CB8AC3E}">
        <p14:creationId xmlns:p14="http://schemas.microsoft.com/office/powerpoint/2010/main" val="419020460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circolazione delle azioni</a:t>
            </a:r>
          </a:p>
        </p:txBody>
      </p:sp>
      <p:sp>
        <p:nvSpPr>
          <p:cNvPr id="3" name="Segnaposto contenuto 2"/>
          <p:cNvSpPr>
            <a:spLocks noGrp="1"/>
          </p:cNvSpPr>
          <p:nvPr>
            <p:ph idx="1"/>
          </p:nvPr>
        </p:nvSpPr>
        <p:spPr/>
        <p:txBody>
          <a:bodyPr>
            <a:normAutofit fontScale="85000" lnSpcReduction="20000"/>
          </a:bodyPr>
          <a:lstStyle/>
          <a:p>
            <a:r>
              <a:rPr lang="it-IT" dirty="0"/>
              <a:t>dove naturalmente ci sono i limiti legali alla trasferibilità delle azioni, in caso a) di conferimenti in natura prima della verifica degli amm ri ex art. 2343.3; e b) di prestazioni accessorie. </a:t>
            </a:r>
            <a:endParaRPr lang="it-IT" dirty="0" smtClean="0"/>
          </a:p>
          <a:p>
            <a:r>
              <a:rPr lang="it-IT" dirty="0" smtClean="0"/>
              <a:t>I </a:t>
            </a:r>
            <a:r>
              <a:rPr lang="it-IT" dirty="0"/>
              <a:t>limiti convenzionali che </a:t>
            </a:r>
            <a:r>
              <a:rPr lang="it-IT" b="1" dirty="0" smtClean="0"/>
              <a:t>sono </a:t>
            </a:r>
            <a:r>
              <a:rPr lang="it-IT" b="1" dirty="0"/>
              <a:t>esclusi per le quotate dal regolamento della Borsa Italiana s.p.a.</a:t>
            </a:r>
            <a:r>
              <a:rPr lang="it-IT" dirty="0"/>
              <a:t>, </a:t>
            </a:r>
            <a:endParaRPr lang="it-IT" dirty="0" smtClean="0"/>
          </a:p>
          <a:p>
            <a:r>
              <a:rPr lang="it-IT" dirty="0" smtClean="0"/>
              <a:t>(</a:t>
            </a:r>
            <a:r>
              <a:rPr lang="it-IT" dirty="0"/>
              <a:t>i) extrastatutari e (ii) statutari Quanto ai </a:t>
            </a:r>
            <a:r>
              <a:rPr lang="it-IT" dirty="0" smtClean="0"/>
              <a:t>primi </a:t>
            </a:r>
            <a:r>
              <a:rPr lang="it-IT" dirty="0"/>
              <a:t>comunque efficacia solo obbligatoria Quanto a (ii), i limiti statutari e la loro efficacia reale </a:t>
            </a:r>
            <a:endParaRPr lang="it-IT" dirty="0" smtClean="0"/>
          </a:p>
          <a:p>
            <a:r>
              <a:rPr lang="it-IT" dirty="0" smtClean="0"/>
              <a:t>Nel </a:t>
            </a:r>
            <a:r>
              <a:rPr lang="it-IT" dirty="0"/>
              <a:t>testo nuovo dell’art. 2355-</a:t>
            </a:r>
            <a:r>
              <a:rPr lang="it-IT" i="1" dirty="0"/>
              <a:t>bis </a:t>
            </a:r>
            <a:r>
              <a:rPr lang="it-IT" dirty="0"/>
              <a:t>si potrebbe addirittura avere 1. un </a:t>
            </a:r>
            <a:r>
              <a:rPr lang="it-IT" i="1" dirty="0"/>
              <a:t>divieto di circolazione</a:t>
            </a:r>
            <a:r>
              <a:rPr lang="it-IT" dirty="0"/>
              <a:t>, sia pur limitato nel tempo (i soliti 5 anni del comma 1.)</a:t>
            </a:r>
          </a:p>
        </p:txBody>
      </p:sp>
    </p:spTree>
    <p:extLst>
      <p:ext uri="{BB962C8B-B14F-4D97-AF65-F5344CB8AC3E}">
        <p14:creationId xmlns:p14="http://schemas.microsoft.com/office/powerpoint/2010/main" val="52106867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circolazione delle azioni</a:t>
            </a:r>
          </a:p>
        </p:txBody>
      </p:sp>
      <p:sp>
        <p:nvSpPr>
          <p:cNvPr id="3" name="Segnaposto contenuto 2"/>
          <p:cNvSpPr>
            <a:spLocks noGrp="1"/>
          </p:cNvSpPr>
          <p:nvPr>
            <p:ph idx="1"/>
          </p:nvPr>
        </p:nvSpPr>
        <p:spPr/>
        <p:txBody>
          <a:bodyPr>
            <a:normAutofit fontScale="62500" lnSpcReduction="20000"/>
          </a:bodyPr>
          <a:lstStyle/>
          <a:p>
            <a:r>
              <a:rPr lang="it-IT" dirty="0"/>
              <a:t>Quanto alle 2. condizioni cui la circolazione è subordinata, possono essere 2a. la </a:t>
            </a:r>
            <a:r>
              <a:rPr lang="it-IT" i="1" dirty="0"/>
              <a:t>prelazione</a:t>
            </a:r>
            <a:r>
              <a:rPr lang="it-IT" dirty="0"/>
              <a:t> a favore dei restanti soci (la cui violazione produce non solo l’inefficacia del trasferimento in violazione, ma anche l’esercizio di quello che C. chiama diritto di riscattare ma che potrebbe in realtà essere un retratto) </a:t>
            </a:r>
            <a:endParaRPr lang="it-IT" dirty="0" smtClean="0"/>
          </a:p>
          <a:p>
            <a:r>
              <a:rPr lang="it-IT" dirty="0" smtClean="0"/>
              <a:t>Quanto </a:t>
            </a:r>
            <a:r>
              <a:rPr lang="it-IT" dirty="0"/>
              <a:t>alle 2b. clausole di </a:t>
            </a:r>
            <a:r>
              <a:rPr lang="it-IT" i="1" dirty="0"/>
              <a:t>gradimento</a:t>
            </a:r>
            <a:r>
              <a:rPr lang="it-IT" dirty="0"/>
              <a:t> distinzione fra le ipotesi in cui vi siano o manchino dei criteri predeterminati ed oggettivi (“mero” gradimento) e disciplina restrittiva di queste ultime, già con la l. 281/85 ed ora nell’art. 2355.-bis.2. Oggi sono efficaci anche le clausole di gradimento mero, a condizione che vi sia un obbligo di acquisto della società o degli altri soci in caso di diniego Con riferimento </a:t>
            </a:r>
            <a:r>
              <a:rPr lang="it-IT" dirty="0" smtClean="0"/>
              <a:t>infine </a:t>
            </a:r>
            <a:r>
              <a:rPr lang="it-IT" dirty="0"/>
              <a:t>alle 3. “particolari condizioni” cui sia sottoposto il trasferimento </a:t>
            </a:r>
            <a:r>
              <a:rPr lang="it-IT" i="1" dirty="0"/>
              <a:t>mortis causa</a:t>
            </a:r>
            <a:r>
              <a:rPr lang="it-IT" dirty="0"/>
              <a:t>, vanno bene nei limiti del comma precedente </a:t>
            </a:r>
            <a:endParaRPr lang="it-IT" dirty="0" smtClean="0"/>
          </a:p>
          <a:p>
            <a:r>
              <a:rPr lang="it-IT" dirty="0" smtClean="0"/>
              <a:t>Anche </a:t>
            </a:r>
            <a:r>
              <a:rPr lang="it-IT" dirty="0"/>
              <a:t>4. il </a:t>
            </a:r>
            <a:r>
              <a:rPr lang="it-IT" i="1" dirty="0"/>
              <a:t>riscatto </a:t>
            </a:r>
            <a:r>
              <a:rPr lang="it-IT" dirty="0"/>
              <a:t>delle azioni: art. 2437-</a:t>
            </a:r>
            <a:r>
              <a:rPr lang="it-IT" i="1" dirty="0"/>
              <a:t>sexies</a:t>
            </a:r>
            <a:r>
              <a:rPr lang="it-IT" dirty="0"/>
              <a:t> dice che può essere previsto dallo statuto (ad es. al fine di impedire l’ingresso degli eredi del socio); e che allora i criteri di valutazione e la procedura di liquidazione sono quelli del recesso. Sono introducibili a maggioranza: ma art. 2437.2 </a:t>
            </a:r>
          </a:p>
          <a:p>
            <a:endParaRPr lang="it-IT" dirty="0"/>
          </a:p>
        </p:txBody>
      </p:sp>
    </p:spTree>
    <p:extLst>
      <p:ext uri="{BB962C8B-B14F-4D97-AF65-F5344CB8AC3E}">
        <p14:creationId xmlns:p14="http://schemas.microsoft.com/office/powerpoint/2010/main" val="261629624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operazioni della società sulle proprie azioni</a:t>
            </a:r>
            <a:endParaRPr lang="it-IT" dirty="0"/>
          </a:p>
        </p:txBody>
      </p:sp>
      <p:sp>
        <p:nvSpPr>
          <p:cNvPr id="3" name="Segnaposto contenuto 2"/>
          <p:cNvSpPr>
            <a:spLocks noGrp="1"/>
          </p:cNvSpPr>
          <p:nvPr>
            <p:ph idx="1"/>
          </p:nvPr>
        </p:nvSpPr>
        <p:spPr/>
        <p:txBody>
          <a:bodyPr/>
          <a:lstStyle/>
          <a:p>
            <a:r>
              <a:rPr lang="it-IT" dirty="0" smtClean="0"/>
              <a:t>Le buone azioni dello share </a:t>
            </a:r>
            <a:r>
              <a:rPr lang="it-IT" dirty="0" err="1" smtClean="0"/>
              <a:t>buy</a:t>
            </a:r>
            <a:r>
              <a:rPr lang="it-IT" dirty="0" smtClean="0"/>
              <a:t> back;</a:t>
            </a:r>
          </a:p>
          <a:p>
            <a:r>
              <a:rPr lang="it-IT" dirty="0" smtClean="0"/>
              <a:t>I tre pericoli:</a:t>
            </a:r>
          </a:p>
          <a:p>
            <a:pPr lvl="1"/>
            <a:r>
              <a:rPr lang="it-IT" dirty="0" smtClean="0"/>
              <a:t>Annacquamento del capitale;</a:t>
            </a:r>
          </a:p>
          <a:p>
            <a:pPr lvl="1"/>
            <a:r>
              <a:rPr lang="it-IT" dirty="0" smtClean="0"/>
              <a:t>Autoperpetuazione; </a:t>
            </a:r>
          </a:p>
          <a:p>
            <a:pPr lvl="1"/>
            <a:r>
              <a:rPr lang="it-IT" dirty="0" smtClean="0"/>
              <a:t>Manipolazione </a:t>
            </a:r>
          </a:p>
          <a:p>
            <a:r>
              <a:rPr lang="it-IT" dirty="0" smtClean="0"/>
              <a:t>Divieto di sottoscrizione: 2357 quater</a:t>
            </a:r>
          </a:p>
          <a:p>
            <a:r>
              <a:rPr lang="it-IT" dirty="0" smtClean="0"/>
              <a:t>Acquisto di azioni proprie già emesse: art. 2357 c.c.</a:t>
            </a:r>
            <a:endParaRPr lang="it-IT" dirty="0"/>
          </a:p>
        </p:txBody>
      </p:sp>
    </p:spTree>
    <p:extLst>
      <p:ext uri="{BB962C8B-B14F-4D97-AF65-F5344CB8AC3E}">
        <p14:creationId xmlns:p14="http://schemas.microsoft.com/office/powerpoint/2010/main" val="222256589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operazioni della società sulle proprie azioni</a:t>
            </a:r>
          </a:p>
        </p:txBody>
      </p:sp>
      <p:sp>
        <p:nvSpPr>
          <p:cNvPr id="3" name="Segnaposto contenuto 2"/>
          <p:cNvSpPr>
            <a:spLocks noGrp="1"/>
          </p:cNvSpPr>
          <p:nvPr>
            <p:ph idx="1"/>
          </p:nvPr>
        </p:nvSpPr>
        <p:spPr/>
        <p:txBody>
          <a:bodyPr/>
          <a:lstStyle/>
          <a:p>
            <a:r>
              <a:rPr lang="it-IT" dirty="0" smtClean="0"/>
              <a:t>I limiti:</a:t>
            </a:r>
          </a:p>
          <a:p>
            <a:r>
              <a:rPr lang="it-IT" dirty="0" smtClean="0"/>
              <a:t>Utili e riserve: art. 2357.1 </a:t>
            </a:r>
          </a:p>
          <a:p>
            <a:r>
              <a:rPr lang="it-IT" dirty="0" smtClean="0"/>
              <a:t>Quinto del capitale sociale: art. 2357.3</a:t>
            </a:r>
          </a:p>
          <a:p>
            <a:r>
              <a:rPr lang="it-IT" dirty="0" smtClean="0"/>
              <a:t>Autorizzazione assemblea: art. 2357.2</a:t>
            </a:r>
          </a:p>
          <a:p>
            <a:r>
              <a:rPr lang="it-IT" dirty="0" smtClean="0"/>
              <a:t>Sospensione del diritto di voto: art. 2357ter.2</a:t>
            </a:r>
          </a:p>
          <a:p>
            <a:r>
              <a:rPr lang="it-IT" dirty="0" smtClean="0"/>
              <a:t>Prestiti o garanzie per l’acquisto delle proprie azioni: art. 2358 c.c. e vedi il comma 8 per i dipendenti</a:t>
            </a:r>
            <a:endParaRPr lang="it-IT" dirty="0"/>
          </a:p>
        </p:txBody>
      </p:sp>
    </p:spTree>
    <p:extLst>
      <p:ext uri="{BB962C8B-B14F-4D97-AF65-F5344CB8AC3E}">
        <p14:creationId xmlns:p14="http://schemas.microsoft.com/office/powerpoint/2010/main" val="48707879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operazioni della società sulle proprie azioni</a:t>
            </a:r>
          </a:p>
        </p:txBody>
      </p:sp>
      <p:sp>
        <p:nvSpPr>
          <p:cNvPr id="3" name="Segnaposto contenuto 2"/>
          <p:cNvSpPr>
            <a:spLocks noGrp="1"/>
          </p:cNvSpPr>
          <p:nvPr>
            <p:ph idx="1"/>
          </p:nvPr>
        </p:nvSpPr>
        <p:spPr/>
        <p:txBody>
          <a:bodyPr>
            <a:normAutofit fontScale="85000" lnSpcReduction="10000"/>
          </a:bodyPr>
          <a:lstStyle/>
          <a:p>
            <a:r>
              <a:rPr lang="it-IT" dirty="0" smtClean="0"/>
              <a:t>La nozione di controllo: l’art. 2359 </a:t>
            </a:r>
          </a:p>
          <a:p>
            <a:r>
              <a:rPr lang="it-IT" dirty="0" smtClean="0"/>
              <a:t>L’acquisto di azioni della società da parte di una controllata: art. 2359 bis</a:t>
            </a:r>
          </a:p>
          <a:p>
            <a:r>
              <a:rPr lang="it-IT" dirty="0" smtClean="0"/>
              <a:t>Le partecipazioni reciproche: art. 121 TUF</a:t>
            </a:r>
          </a:p>
          <a:p>
            <a:r>
              <a:rPr lang="it-IT" dirty="0"/>
              <a:t>c1. se entrambe quotate, non più del 2%; c2. </a:t>
            </a:r>
            <a:r>
              <a:rPr lang="it-IT" dirty="0" smtClean="0"/>
              <a:t>se solo </a:t>
            </a:r>
            <a:r>
              <a:rPr lang="it-IT" dirty="0"/>
              <a:t>una quotata, non più del 10% della non quotata e 2% di quella quotata; c3. la società che superi uno dei due limiti precedenti successivamente ha diritto di voto sospeso ed è obbligata ad alienare nei dodici mesi successivi (è quanto aveva fatto SAI per difendersi da Fondiaria, se non ricordo male)</a:t>
            </a:r>
          </a:p>
        </p:txBody>
      </p:sp>
    </p:spTree>
    <p:extLst>
      <p:ext uri="{BB962C8B-B14F-4D97-AF65-F5344CB8AC3E}">
        <p14:creationId xmlns:p14="http://schemas.microsoft.com/office/powerpoint/2010/main" val="112629378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2689</TotalTime>
  <Words>16890</Words>
  <Application>Microsoft Office PowerPoint</Application>
  <PresentationFormat>Presentazione su schermo (4:3)</PresentationFormat>
  <Paragraphs>1083</Paragraphs>
  <Slides>174</Slides>
  <Notes>0</Notes>
  <HiddenSlides>0</HiddenSlides>
  <MMClips>0</MMClips>
  <ScaleCrop>false</ScaleCrop>
  <HeadingPairs>
    <vt:vector size="4" baseType="variant">
      <vt:variant>
        <vt:lpstr>Tema</vt:lpstr>
      </vt:variant>
      <vt:variant>
        <vt:i4>1</vt:i4>
      </vt:variant>
      <vt:variant>
        <vt:lpstr>Titoli diapositive</vt:lpstr>
      </vt:variant>
      <vt:variant>
        <vt:i4>174</vt:i4>
      </vt:variant>
    </vt:vector>
  </HeadingPairs>
  <TitlesOfParts>
    <vt:vector size="175" baseType="lpstr">
      <vt:lpstr>Tema di Office</vt:lpstr>
      <vt:lpstr>Diritto commerciale</vt:lpstr>
      <vt:lpstr>Introduzione (1-19)</vt:lpstr>
      <vt:lpstr>Introduzione 2</vt:lpstr>
      <vt:lpstr>Introduzione 3 </vt:lpstr>
      <vt:lpstr>L’impresa 1 (19-45)</vt:lpstr>
      <vt:lpstr>L’impresa 2</vt:lpstr>
      <vt:lpstr>L’impresa 3</vt:lpstr>
      <vt:lpstr>L’impresa 4 </vt:lpstr>
      <vt:lpstr>L’impresa 5</vt:lpstr>
      <vt:lpstr>L’impresa 6 (87-111)</vt:lpstr>
      <vt:lpstr>L’impresa 7</vt:lpstr>
      <vt:lpstr>Le diverse categorie di impresa 1 (47-74)</vt:lpstr>
      <vt:lpstr>Le diverse categorie di impresa 2</vt:lpstr>
      <vt:lpstr>Le diverse categorie di impresa 3</vt:lpstr>
      <vt:lpstr>Le diverse categorie di impresa 4 L’imprenditore agricolo</vt:lpstr>
      <vt:lpstr>Le diverse categorie di impresa 5 L’imprenditore agricolo</vt:lpstr>
      <vt:lpstr>Le diverse categorie di impresa 6  il piccolo imprenditore</vt:lpstr>
      <vt:lpstr>Le diverse categorie di impresa 7 il piccolo imprenditore</vt:lpstr>
      <vt:lpstr>Le diverse categorie di impresa 8 il piccolo imprenditore</vt:lpstr>
      <vt:lpstr>Un intermezzo: azienda coniugale ed impresa familiare (71-75)</vt:lpstr>
      <vt:lpstr>Un intermezzo: azienda coniugale ed impresa familiare</vt:lpstr>
      <vt:lpstr>Lo statuto dell’imprenditore commerciale (113-138)</vt:lpstr>
      <vt:lpstr>Lo statuto dell’imprenditore commerciale</vt:lpstr>
      <vt:lpstr>L’azienda e la sua circolazione 1 (139-162)</vt:lpstr>
      <vt:lpstr>L’azienda e la sua circolazione 2</vt:lpstr>
      <vt:lpstr>Imprese individuali e collettive (329-351)</vt:lpstr>
      <vt:lpstr>Sei domande </vt:lpstr>
      <vt:lpstr>Sei domande</vt:lpstr>
      <vt:lpstr>GEIE, ATI, Reti di imprese (344-351)</vt:lpstr>
      <vt:lpstr>Le società (329-343)</vt:lpstr>
      <vt:lpstr>Le società (329-343)</vt:lpstr>
      <vt:lpstr>Le società (342)</vt:lpstr>
      <vt:lpstr>Le società (329-343)</vt:lpstr>
      <vt:lpstr>Le società </vt:lpstr>
      <vt:lpstr>La società semplice (353-380)</vt:lpstr>
      <vt:lpstr>La società semplice </vt:lpstr>
      <vt:lpstr>La società semplice</vt:lpstr>
      <vt:lpstr>La società semplice. I conferimenti</vt:lpstr>
      <vt:lpstr>La società semplice:  I conferimenti</vt:lpstr>
      <vt:lpstr>La società semplice: la partecipazione</vt:lpstr>
      <vt:lpstr>La società semplice: la responsabilità</vt:lpstr>
      <vt:lpstr>La società semplice: responsabilità</vt:lpstr>
      <vt:lpstr>La società semplice: l’amministrazione </vt:lpstr>
      <vt:lpstr>La società semplice: la rappresentanza</vt:lpstr>
      <vt:lpstr>La società semplice: lo scioglimento del vincolo particolare I La morte del socio (374-380)</vt:lpstr>
      <vt:lpstr>La società semplice: lo scioglimento del vincolo particolare I La morte del socio </vt:lpstr>
      <vt:lpstr> lo scioglimento del vincolo particolare II Recesso (374-380)</vt:lpstr>
      <vt:lpstr>Lo scioglimento del vincolo particolare III Esclusione (374-380)</vt:lpstr>
      <vt:lpstr>Lo scioglimento del vincolo particolare III Esclusione (374-380)</vt:lpstr>
      <vt:lpstr>La liquidazione della quota (377)</vt:lpstr>
      <vt:lpstr>SCIOGLIMENTO E LIQUIDAZIONE (377-380)</vt:lpstr>
      <vt:lpstr>Liquidazione </vt:lpstr>
      <vt:lpstr>La società in nome collettivo I </vt:lpstr>
      <vt:lpstr>La società in nome collettivo II</vt:lpstr>
      <vt:lpstr>La società in nome collettivo III La liquidazione </vt:lpstr>
      <vt:lpstr>La società in nome collettivo IV</vt:lpstr>
      <vt:lpstr>La collettiva irregolare </vt:lpstr>
      <vt:lpstr>La collettiva irregolare</vt:lpstr>
      <vt:lpstr>La società in accomandita semplice</vt:lpstr>
      <vt:lpstr>La società in accomandita semplice 2</vt:lpstr>
      <vt:lpstr>L’accomandita semplice 3 </vt:lpstr>
      <vt:lpstr>La società per azioni. Introduzione (383-396) </vt:lpstr>
      <vt:lpstr>La società per azioni. Introduzione (383-396)</vt:lpstr>
      <vt:lpstr>La società per azioni. Introduzione (383-396)</vt:lpstr>
      <vt:lpstr>Schema generale</vt:lpstr>
      <vt:lpstr>La società per azioni. Introduzione (392-394)</vt:lpstr>
      <vt:lpstr>La società per azioni. Introduzione (392-394)</vt:lpstr>
      <vt:lpstr>La società per azioni. La costituzione (399-402)</vt:lpstr>
      <vt:lpstr>L’atto costitutivo: forma e contenuto</vt:lpstr>
      <vt:lpstr>I patti parasociali (404-407)</vt:lpstr>
      <vt:lpstr>L’iscrizione nel registro delle imprese (400-402)</vt:lpstr>
      <vt:lpstr>Le operazioni compiute prima dell’iscrizione (401)</vt:lpstr>
      <vt:lpstr>La nullità della società (407-408)</vt:lpstr>
      <vt:lpstr>La società per azioni unipersonale </vt:lpstr>
      <vt:lpstr>I conferimenti (180-193)</vt:lpstr>
      <vt:lpstr>I conferimenti in danaro </vt:lpstr>
      <vt:lpstr>I conferimenti diversi dal danaro (183-192)</vt:lpstr>
      <vt:lpstr>I conferimenti diversi dal danaro</vt:lpstr>
      <vt:lpstr>I conferimenti diversi dal danaro</vt:lpstr>
      <vt:lpstr>Le prestazioni accessorie</vt:lpstr>
      <vt:lpstr>Le azioni (194-216)</vt:lpstr>
      <vt:lpstr>Azioni e capitale sociale</vt:lpstr>
      <vt:lpstr>Azioni e capitale sociale</vt:lpstr>
      <vt:lpstr>La partecipazione azionaria</vt:lpstr>
      <vt:lpstr>La partecipazione azionaria</vt:lpstr>
      <vt:lpstr>La partecipazione azionaria</vt:lpstr>
      <vt:lpstr>Le categorie di azioni </vt:lpstr>
      <vt:lpstr>Le categorie di azioni</vt:lpstr>
      <vt:lpstr>Le categorie di azioni</vt:lpstr>
      <vt:lpstr>Le categorie di azioni </vt:lpstr>
      <vt:lpstr>Le categorie di azioni</vt:lpstr>
      <vt:lpstr>Gli strumenti finanziari partecipativi </vt:lpstr>
      <vt:lpstr>La circolazione delle azioni </vt:lpstr>
      <vt:lpstr>La circolazione delle azioni</vt:lpstr>
      <vt:lpstr>La circolazione delle azioni</vt:lpstr>
      <vt:lpstr>La circolazione delle azioni</vt:lpstr>
      <vt:lpstr>Le operazioni della società sulle proprie azioni</vt:lpstr>
      <vt:lpstr>Le operazioni della società sulle proprie azioni</vt:lpstr>
      <vt:lpstr>Le operazioni della società sulle proprie azioni</vt:lpstr>
      <vt:lpstr>Gli organi. I modelli organizzativi</vt:lpstr>
      <vt:lpstr>L’assemblea </vt:lpstr>
      <vt:lpstr>L’assemblea </vt:lpstr>
      <vt:lpstr>Il procedimento assembleare</vt:lpstr>
      <vt:lpstr>Il procedimento</vt:lpstr>
      <vt:lpstr>I quorum</vt:lpstr>
      <vt:lpstr>Il diritto di intervento e di voto</vt:lpstr>
      <vt:lpstr>Il diritto di intervento e di voto</vt:lpstr>
      <vt:lpstr>La rappresentanza in assemblea</vt:lpstr>
      <vt:lpstr>Il conflitto di interessi</vt:lpstr>
      <vt:lpstr>Le deliberazioni assembleari invalide</vt:lpstr>
      <vt:lpstr>Le deliberazioni assembleari invalide</vt:lpstr>
      <vt:lpstr>Le deliberazioni assembleari invalide</vt:lpstr>
      <vt:lpstr>Amministrazione e controlli</vt:lpstr>
      <vt:lpstr>Gli Amministratori</vt:lpstr>
      <vt:lpstr>Gli Amministratori</vt:lpstr>
      <vt:lpstr>Gli Amministratori</vt:lpstr>
      <vt:lpstr>Gli Amministratori</vt:lpstr>
      <vt:lpstr>Gli Amministratori</vt:lpstr>
      <vt:lpstr>Gli Amministratori</vt:lpstr>
      <vt:lpstr>Il Consiglio di Amministrazione</vt:lpstr>
      <vt:lpstr>Il Consiglio di Amministrazione</vt:lpstr>
      <vt:lpstr>Comitato esecutivo. Amministratori delegati</vt:lpstr>
      <vt:lpstr>La rappresentanza della società</vt:lpstr>
      <vt:lpstr>La responsabilità degli amministratori verso la società</vt:lpstr>
      <vt:lpstr>La responsabilità verso i creditori sociali</vt:lpstr>
      <vt:lpstr>La responsabilità verso i singoli soci ed i terzi</vt:lpstr>
      <vt:lpstr>La responsabilità degli amministratori verso la società</vt:lpstr>
      <vt:lpstr>Il sistema dei controlli</vt:lpstr>
      <vt:lpstr>I controlli interni. Il collegio sindacale</vt:lpstr>
      <vt:lpstr>I controlli interni Il collegio sindacale</vt:lpstr>
      <vt:lpstr>I controlli interni Il collegio sindacale</vt:lpstr>
      <vt:lpstr>I controlli interni Il collegio sindacale</vt:lpstr>
      <vt:lpstr>I controlli interni Il collegio sindacale</vt:lpstr>
      <vt:lpstr>I controlli interni Il collegio sindacale</vt:lpstr>
      <vt:lpstr>I controlli interni. La revisione contabile</vt:lpstr>
      <vt:lpstr>I controlli interni. La revisione contabile</vt:lpstr>
      <vt:lpstr>I controlli interni. La revisione contabile</vt:lpstr>
      <vt:lpstr>I controlli interni. La revisione contabile</vt:lpstr>
      <vt:lpstr>L’organismo di vigilanza del d. lgs. 231/01</vt:lpstr>
      <vt:lpstr>I controlli esterni</vt:lpstr>
      <vt:lpstr>I controlli esterni</vt:lpstr>
      <vt:lpstr>Mancano modifiche atto costitutivo</vt:lpstr>
      <vt:lpstr>I gruppi di società</vt:lpstr>
      <vt:lpstr>I gruppi di società</vt:lpstr>
      <vt:lpstr>I gruppi di società</vt:lpstr>
      <vt:lpstr>I gruppi di società</vt:lpstr>
      <vt:lpstr>I gruppi di società</vt:lpstr>
      <vt:lpstr>I gruppi di società</vt:lpstr>
      <vt:lpstr>I gruppi di società</vt:lpstr>
      <vt:lpstr>I gruppi di società</vt:lpstr>
      <vt:lpstr>I gruppi di società</vt:lpstr>
      <vt:lpstr>La società a responsabilità limitata</vt:lpstr>
      <vt:lpstr>La società a responsabilità limitata</vt:lpstr>
      <vt:lpstr>Qualche dato statistico</vt:lpstr>
      <vt:lpstr>La società a responsabilità limitata</vt:lpstr>
      <vt:lpstr>La società a responsabilità limitata</vt:lpstr>
      <vt:lpstr>La società a responsabilità limitata</vt:lpstr>
      <vt:lpstr>La società a responsabilità limitata</vt:lpstr>
      <vt:lpstr>La società a responsabilità limitata</vt:lpstr>
      <vt:lpstr>La società a responsabilità limitata</vt:lpstr>
      <vt:lpstr>La società a responsabilità limitata: gli organi sociali</vt:lpstr>
      <vt:lpstr>La società a responsabilità limitata: gli organi sociali</vt:lpstr>
      <vt:lpstr>La società a responsabilità limitata: gli organi sociali</vt:lpstr>
      <vt:lpstr>La società a responsabilità limitata: l’invalidità delle decisioni</vt:lpstr>
      <vt:lpstr>La società a responsabilità limitata: amministrazione</vt:lpstr>
      <vt:lpstr>La società a responsabilità limitata: la rappresentanza</vt:lpstr>
      <vt:lpstr>La società a responsabilità limitata: conflitto di interessi</vt:lpstr>
      <vt:lpstr>La società a responsabilità limitata: la responsabilità degli amministratori</vt:lpstr>
      <vt:lpstr>La responsabilità degli amministratori</vt:lpstr>
      <vt:lpstr>La società a responsabilità limitata: i controlli</vt:lpstr>
      <vt:lpstr>La società a responsabilità limitata: i controlli</vt:lpstr>
      <vt:lpstr>Doveri e responsabilità dell’organo di controllo</vt:lpstr>
      <vt:lpstr>Il controllo giudiziario</vt:lpstr>
      <vt:lpstr>Presentazione standard di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Ricolfi</dc:creator>
  <cp:lastModifiedBy>Marco Ricolfi</cp:lastModifiedBy>
  <cp:revision>183</cp:revision>
  <cp:lastPrinted>2017-04-25T17:07:43Z</cp:lastPrinted>
  <dcterms:created xsi:type="dcterms:W3CDTF">2016-09-12T09:34:06Z</dcterms:created>
  <dcterms:modified xsi:type="dcterms:W3CDTF">2020-03-24T21:35:53Z</dcterms:modified>
</cp:coreProperties>
</file>